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mpeg" ContentType="vide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1" r:id="rId3"/>
  </p:sldMasterIdLst>
  <p:notesMasterIdLst>
    <p:notesMasterId r:id="rId37"/>
  </p:notesMasterIdLst>
  <p:sldIdLst>
    <p:sldId id="310" r:id="rId4"/>
    <p:sldId id="311" r:id="rId5"/>
    <p:sldId id="312" r:id="rId6"/>
    <p:sldId id="314" r:id="rId7"/>
    <p:sldId id="317" r:id="rId8"/>
    <p:sldId id="316" r:id="rId9"/>
    <p:sldId id="319" r:id="rId10"/>
    <p:sldId id="315" r:id="rId11"/>
    <p:sldId id="320" r:id="rId12"/>
    <p:sldId id="321" r:id="rId13"/>
    <p:sldId id="343" r:id="rId14"/>
    <p:sldId id="344" r:id="rId15"/>
    <p:sldId id="345" r:id="rId16"/>
    <p:sldId id="322" r:id="rId17"/>
    <p:sldId id="323" r:id="rId18"/>
    <p:sldId id="350" r:id="rId19"/>
    <p:sldId id="346" r:id="rId20"/>
    <p:sldId id="347" r:id="rId21"/>
    <p:sldId id="348" r:id="rId22"/>
    <p:sldId id="349" r:id="rId23"/>
    <p:sldId id="305" r:id="rId24"/>
    <p:sldId id="351" r:id="rId25"/>
    <p:sldId id="352" r:id="rId26"/>
    <p:sldId id="340" r:id="rId27"/>
    <p:sldId id="332" r:id="rId28"/>
    <p:sldId id="333" r:id="rId29"/>
    <p:sldId id="334" r:id="rId30"/>
    <p:sldId id="335" r:id="rId31"/>
    <p:sldId id="336" r:id="rId32"/>
    <p:sldId id="306" r:id="rId33"/>
    <p:sldId id="339" r:id="rId34"/>
    <p:sldId id="337" r:id="rId35"/>
    <p:sldId id="338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B4EC"/>
    <a:srgbClr val="79B4EF"/>
    <a:srgbClr val="82B9F0"/>
    <a:srgbClr val="FFFF00"/>
    <a:srgbClr val="065A58"/>
    <a:srgbClr val="076967"/>
    <a:srgbClr val="008000"/>
    <a:srgbClr val="00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0" autoAdjust="0"/>
    <p:restoredTop sz="94701" autoAdjust="0"/>
  </p:normalViewPr>
  <p:slideViewPr>
    <p:cSldViewPr snapToGrid="0">
      <p:cViewPr varScale="1">
        <p:scale>
          <a:sx n="71" d="100"/>
          <a:sy n="71" d="100"/>
        </p:scale>
        <p:origin x="-135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2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2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96BFE651-3640-4266-BEB5-E261450657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77318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20F382B-C5E5-4DA3-973D-52DF6A7B4132}" type="slidenum">
              <a:rPr lang="en-US" sz="1200" b="0" smtClean="0"/>
              <a:pPr eaLnBrk="1" hangingPunct="1"/>
              <a:t>1</a:t>
            </a:fld>
            <a:endParaRPr lang="en-US" sz="1200" b="0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6091582-8503-4F6F-9976-8D3E2E86A0E3}" type="slidenum">
              <a:rPr lang="en-US" sz="1200" b="0" smtClean="0"/>
              <a:pPr eaLnBrk="1" hangingPunct="1"/>
              <a:t>10</a:t>
            </a:fld>
            <a:endParaRPr lang="en-US" sz="1200" b="0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9285247-071D-494B-A702-B942A6106A24}" type="slidenum">
              <a:rPr lang="en-US" sz="1200" b="0" smtClean="0"/>
              <a:pPr eaLnBrk="1" hangingPunct="1"/>
              <a:t>11</a:t>
            </a:fld>
            <a:endParaRPr lang="en-US" sz="1200" b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98DE06C-2907-4E9C-BA5A-A56A16BD4856}" type="slidenum">
              <a:rPr lang="en-US" sz="1200" b="0" smtClean="0"/>
              <a:pPr eaLnBrk="1" hangingPunct="1"/>
              <a:t>12</a:t>
            </a:fld>
            <a:endParaRPr lang="en-US" sz="1200" b="0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0B07BA5-73AB-4535-9F8F-C6EAC2CD8531}" type="slidenum">
              <a:rPr lang="en-US" sz="1200" b="0" smtClean="0"/>
              <a:pPr eaLnBrk="1" hangingPunct="1"/>
              <a:t>13</a:t>
            </a:fld>
            <a:endParaRPr lang="en-US" sz="1200" b="0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44CA2A5-0C5B-4F9C-A72E-9B44BFC527C3}" type="slidenum">
              <a:rPr lang="en-US" sz="1200" b="0" smtClean="0"/>
              <a:pPr eaLnBrk="1" hangingPunct="1"/>
              <a:t>14</a:t>
            </a:fld>
            <a:endParaRPr lang="en-US" sz="1200" b="0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BEC756D-493A-42D2-977D-C77F24C3AD9C}" type="slidenum">
              <a:rPr lang="en-US" sz="1200" b="0" smtClean="0"/>
              <a:pPr eaLnBrk="1" hangingPunct="1"/>
              <a:t>15</a:t>
            </a:fld>
            <a:endParaRPr lang="en-US" sz="1200" b="0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9116501-B632-4E6F-A08B-510823C929F8}" type="slidenum">
              <a:rPr lang="en-US" sz="1200" b="0" smtClean="0"/>
              <a:pPr eaLnBrk="1" hangingPunct="1"/>
              <a:t>16</a:t>
            </a:fld>
            <a:endParaRPr lang="en-US" sz="1200" b="0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5E0FF76-DEF2-4BC6-983D-F5A8C4ACF504}" type="slidenum">
              <a:rPr lang="en-US" sz="1200" b="0" smtClean="0"/>
              <a:pPr eaLnBrk="1" hangingPunct="1"/>
              <a:t>17</a:t>
            </a:fld>
            <a:endParaRPr lang="en-US" sz="1200" b="0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A5CE94C-5BBF-4939-A974-AA7A0D5F54DD}" type="slidenum">
              <a:rPr lang="en-US" sz="1200" b="0" smtClean="0"/>
              <a:pPr eaLnBrk="1" hangingPunct="1"/>
              <a:t>18</a:t>
            </a:fld>
            <a:endParaRPr lang="en-US" sz="1200" b="0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A5CE94C-5BBF-4939-A974-AA7A0D5F54DD}" type="slidenum">
              <a:rPr lang="en-US" sz="1200" b="0" smtClean="0"/>
              <a:pPr eaLnBrk="1" hangingPunct="1"/>
              <a:t>19</a:t>
            </a:fld>
            <a:endParaRPr lang="en-US" sz="1200" b="0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ED2AFCB-4947-4BB9-BCD2-0A9E566C5724}" type="slidenum">
              <a:rPr lang="en-US" sz="1200" b="0" smtClean="0"/>
              <a:pPr eaLnBrk="1" hangingPunct="1"/>
              <a:t>2</a:t>
            </a:fld>
            <a:endParaRPr lang="en-US" sz="1200" b="0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A5CE94C-5BBF-4939-A974-AA7A0D5F54DD}" type="slidenum">
              <a:rPr lang="en-US" sz="1200" b="0" smtClean="0"/>
              <a:pPr eaLnBrk="1" hangingPunct="1"/>
              <a:t>20</a:t>
            </a:fld>
            <a:endParaRPr lang="en-US" sz="1200" b="0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0A78721-52AC-41F7-976C-6ABF80204E8E}" type="slidenum">
              <a:rPr lang="en-US" sz="1200" b="0" smtClean="0"/>
              <a:pPr eaLnBrk="1" hangingPunct="1"/>
              <a:t>21</a:t>
            </a:fld>
            <a:endParaRPr lang="en-US" sz="1200" b="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75B3A48-5521-42AD-B3D3-28D19B827363}" type="slidenum">
              <a:rPr lang="en-US" sz="1200" b="0" smtClean="0"/>
              <a:pPr eaLnBrk="1" hangingPunct="1"/>
              <a:t>22</a:t>
            </a:fld>
            <a:endParaRPr lang="en-US" sz="1200" b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6991F60-782E-4D22-A97D-DE41B5C098F7}" type="slidenum">
              <a:rPr lang="en-US" sz="1200" b="0" smtClean="0"/>
              <a:pPr eaLnBrk="1" hangingPunct="1"/>
              <a:t>23</a:t>
            </a:fld>
            <a:endParaRPr lang="en-US" sz="1200" b="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30B9BE6-A15D-40CE-8448-7B8C0592EFB9}" type="slidenum">
              <a:rPr lang="en-US" sz="1200" b="0" smtClean="0"/>
              <a:pPr eaLnBrk="1" hangingPunct="1"/>
              <a:t>24</a:t>
            </a:fld>
            <a:endParaRPr lang="en-US" sz="1200" b="0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7624A81-623C-4121-B1B0-4C2D78BE5AEA}" type="slidenum">
              <a:rPr lang="en-US" sz="1200" b="0" smtClean="0"/>
              <a:pPr eaLnBrk="1" hangingPunct="1"/>
              <a:t>25</a:t>
            </a:fld>
            <a:endParaRPr lang="en-US" sz="1200" b="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A57EC91-8CC8-46A9-953D-E0B4E9A8C7FE}" type="slidenum">
              <a:rPr lang="en-US" sz="1200" b="0" smtClean="0"/>
              <a:pPr eaLnBrk="1" hangingPunct="1"/>
              <a:t>26</a:t>
            </a:fld>
            <a:endParaRPr lang="en-US" sz="1200" b="0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26C177E-FB9F-42AC-8B70-65C6BAD3D72C}" type="slidenum">
              <a:rPr lang="en-US" sz="1200" b="0" smtClean="0"/>
              <a:pPr eaLnBrk="1" hangingPunct="1"/>
              <a:t>27</a:t>
            </a:fld>
            <a:endParaRPr lang="en-US" sz="1200" b="0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6948FDF-7CFB-4F84-B620-FC93BC385145}" type="slidenum">
              <a:rPr lang="en-US" sz="1200" b="0" smtClean="0"/>
              <a:pPr eaLnBrk="1" hangingPunct="1"/>
              <a:t>28</a:t>
            </a:fld>
            <a:endParaRPr lang="en-US" sz="1200" b="0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1FF2F62-D3EC-429D-9BE0-BBEB4490F304}" type="slidenum">
              <a:rPr lang="en-US" sz="1200" b="0" smtClean="0"/>
              <a:pPr eaLnBrk="1" hangingPunct="1"/>
              <a:t>29</a:t>
            </a:fld>
            <a:endParaRPr lang="en-US" sz="1200" b="0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677EC4D-6C1F-47D9-8E00-481688B12C29}" type="slidenum">
              <a:rPr lang="en-US" sz="1200" b="0" smtClean="0"/>
              <a:pPr eaLnBrk="1" hangingPunct="1"/>
              <a:t>3</a:t>
            </a:fld>
            <a:endParaRPr lang="en-US" sz="1200" b="0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811BF38-97C5-48A6-A4EE-9A000EA48369}" type="slidenum">
              <a:rPr lang="en-US" sz="1200" b="0" smtClean="0"/>
              <a:pPr eaLnBrk="1" hangingPunct="1"/>
              <a:t>30</a:t>
            </a:fld>
            <a:endParaRPr lang="en-US" sz="1200" b="0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8A6F570-34A4-44BE-AC0D-06C401B55ECB}" type="slidenum">
              <a:rPr lang="en-US" sz="1200" b="0" smtClean="0"/>
              <a:pPr eaLnBrk="1" hangingPunct="1"/>
              <a:t>31</a:t>
            </a:fld>
            <a:endParaRPr lang="en-US" sz="1200" b="0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9E11BE6-CE10-4B5C-B43A-4644747D79E6}" type="slidenum">
              <a:rPr lang="en-US" sz="1200" b="0" smtClean="0"/>
              <a:pPr eaLnBrk="1" hangingPunct="1"/>
              <a:t>32</a:t>
            </a:fld>
            <a:endParaRPr lang="en-US" sz="1200" b="0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6F5B4D2-D3AC-4C81-9F62-18E2E87B1E28}" type="slidenum">
              <a:rPr lang="en-US" sz="1200" b="0" smtClean="0"/>
              <a:pPr eaLnBrk="1" hangingPunct="1"/>
              <a:t>33</a:t>
            </a:fld>
            <a:endParaRPr lang="en-US" sz="1200" b="0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0125A5E-9D5C-4ED7-9463-681FCA207421}" type="slidenum">
              <a:rPr lang="en-US" sz="1200" b="0" smtClean="0"/>
              <a:pPr eaLnBrk="1" hangingPunct="1"/>
              <a:t>4</a:t>
            </a:fld>
            <a:endParaRPr lang="en-US" sz="1200" b="0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4A415DB-9261-4626-AF45-DBDD13967D5D}" type="slidenum">
              <a:rPr lang="en-US" sz="1200" b="0" smtClean="0"/>
              <a:pPr eaLnBrk="1" hangingPunct="1"/>
              <a:t>5</a:t>
            </a:fld>
            <a:endParaRPr lang="en-US" sz="1200" b="0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05625DE-E9D9-4F1B-A8C6-26CBFB2D63D8}" type="slidenum">
              <a:rPr lang="en-US" sz="1200" b="0" smtClean="0"/>
              <a:pPr eaLnBrk="1" hangingPunct="1"/>
              <a:t>6</a:t>
            </a:fld>
            <a:endParaRPr lang="en-US" sz="1200" b="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BA76DAE-A2C1-4365-A04F-89C7545AD148}" type="slidenum">
              <a:rPr lang="en-US" sz="1200" b="0" smtClean="0"/>
              <a:pPr eaLnBrk="1" hangingPunct="1"/>
              <a:t>7</a:t>
            </a:fld>
            <a:endParaRPr lang="en-US" sz="1200" b="0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66E44EF-DD4D-4F11-B6BB-5BED420E65E5}" type="slidenum">
              <a:rPr lang="en-US" sz="1200" b="0" smtClean="0"/>
              <a:pPr eaLnBrk="1" hangingPunct="1"/>
              <a:t>8</a:t>
            </a:fld>
            <a:endParaRPr lang="en-US" sz="1200" b="0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0F72AA1-F8A6-4277-BA99-DDA8CF095108}" type="slidenum">
              <a:rPr lang="en-US" sz="1200" b="0" smtClean="0"/>
              <a:pPr eaLnBrk="1" hangingPunct="1"/>
              <a:t>9</a:t>
            </a:fld>
            <a:endParaRPr lang="en-US" sz="1200" b="0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D19E3-F34D-4782-9C5E-212B18A6DB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4292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E2CA5-71CD-469A-927F-4A746225AA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74363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96DDD-28E6-43FA-AB8E-8C1C46DA1B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5769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67000" y="3505200"/>
            <a:ext cx="64770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4533900"/>
            <a:ext cx="6477000" cy="6858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097D7A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457950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457950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457950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fld id="{B0A16776-FAFD-42E5-B5F1-68D3706A12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518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8962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565890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524000"/>
            <a:ext cx="381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524000"/>
            <a:ext cx="381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6745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7279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1319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23871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772695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50386-620D-405D-A9FB-B187BE29E4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91088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9302430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65920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74638"/>
            <a:ext cx="1943100" cy="6202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38"/>
            <a:ext cx="5676900" cy="6202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91860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0969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524000"/>
            <a:ext cx="3810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524000"/>
            <a:ext cx="3810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624440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DD80F-1958-4429-A7A2-C483993C2B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97815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D0E37-8E5E-4421-9460-93F71063F4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1063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749CF-5742-4F21-BB77-A49849F446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35305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4742F-053E-44A1-9024-024FFA1E28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55181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DB1D2-B23F-4D0E-8A71-675961D6A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45831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F3E3D-E5DE-4D0B-8928-AEBA565CF9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1966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6245-24E5-4B2D-9EA9-80F149F17C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30962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BA17C-9E3F-47A5-AA0A-DC8D63A5B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07070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709F6-F31A-4D60-A10A-EC0FAC1A80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56778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51DB9-44D1-4BF5-9532-5EF041B868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319828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6FDBA-6403-4F82-9628-0555B94E5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79162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85802-F71E-4AAB-B808-968DC2B3E4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547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F85A7-A350-4AB6-B404-E2905C7A80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6128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6A16D-9ABC-4B91-88EA-28B1A07A36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8116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B2F52-CC1C-4364-9A96-78561FBC35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0108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64F7A-5174-4BF0-8326-61746AD4C8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1330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7E125-B22F-4D29-A75B-2AC455B19A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1322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684309-5419-4361-835A-FDC1C49C30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9959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2C991A2E-D468-4873-AF93-7FB9B3798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Rectangle 7"/>
          <p:cNvSpPr>
            <a:spLocks noChangeArrowheads="1"/>
          </p:cNvSpPr>
          <p:nvPr userDrawn="1"/>
        </p:nvSpPr>
        <p:spPr bwMode="auto">
          <a:xfrm>
            <a:off x="762000" y="1371600"/>
            <a:ext cx="7924800" cy="5181600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4638"/>
            <a:ext cx="77724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524000"/>
            <a:ext cx="7772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26C9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26C9C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26C9C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26C9C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26C9C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026C9C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026C9C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026C9C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026C9C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6525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6525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6525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6525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6525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6525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6525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6525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6525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9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9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9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B91239FF-CA89-472F-80CE-EE48F10BBC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9271" name="Rectangle 7"/>
          <p:cNvSpPr>
            <a:spLocks noChangeArrowheads="1"/>
          </p:cNvSpPr>
          <p:nvPr userDrawn="1"/>
        </p:nvSpPr>
        <p:spPr bwMode="auto">
          <a:xfrm>
            <a:off x="762000" y="1371600"/>
            <a:ext cx="7924800" cy="5181600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hyperlink" Target="http://upload.wikimedia.org/wikipedia/commons/5/55/GrassCoatedInFrost.jpg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0.xml"/><Relationship Id="rId1" Type="http://schemas.openxmlformats.org/officeDocument/2006/relationships/video" Target="../media/media1.mpeg"/><Relationship Id="rId5" Type="http://schemas.openxmlformats.org/officeDocument/2006/relationships/image" Target="../media/image3.png"/><Relationship Id="rId4" Type="http://schemas.microsoft.com/office/2007/relationships/media" Target="../media/media1.m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ATMOSPHERIC MOISTURE</a:t>
            </a:r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Water Vapor &amp; The Hydrologic Cycle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Measures Of Humidity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Absolute Humidity </a:t>
            </a:r>
          </a:p>
          <a:p>
            <a:pPr eaLnBrk="1" hangingPunct="1"/>
            <a:r>
              <a:rPr lang="en-US" dirty="0" smtClean="0"/>
              <a:t>Specific Humidity &amp; Mixing Ratio</a:t>
            </a:r>
          </a:p>
          <a:p>
            <a:pPr eaLnBrk="1" hangingPunct="1"/>
            <a:r>
              <a:rPr lang="en-US" dirty="0" smtClean="0"/>
              <a:t>Vapor Pressure</a:t>
            </a:r>
          </a:p>
          <a:p>
            <a:pPr eaLnBrk="1" hangingPunct="1"/>
            <a:r>
              <a:rPr lang="en-US" dirty="0" smtClean="0"/>
              <a:t>Relative Humidity</a:t>
            </a:r>
          </a:p>
          <a:p>
            <a:pPr eaLnBrk="1" hangingPunct="1"/>
            <a:r>
              <a:rPr lang="en-US" dirty="0" smtClean="0"/>
              <a:t>Dew Point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3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83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83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83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83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Absolute Humidity</a:t>
            </a:r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524000"/>
            <a:ext cx="7726363" cy="4953000"/>
          </a:xfrm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10000"/>
              </a:spcBef>
            </a:pPr>
            <a:r>
              <a:rPr lang="en-US" dirty="0" smtClean="0"/>
              <a:t>Measures Humidity By Its Overall </a:t>
            </a:r>
            <a:r>
              <a:rPr lang="en-US" dirty="0" smtClean="0">
                <a:solidFill>
                  <a:srgbClr val="FF0000"/>
                </a:solidFill>
              </a:rPr>
              <a:t>Density</a:t>
            </a:r>
          </a:p>
          <a:p>
            <a:pPr lvl="1" eaLnBrk="1" hangingPunct="1">
              <a:lnSpc>
                <a:spcPct val="85000"/>
              </a:lnSpc>
              <a:spcBef>
                <a:spcPct val="10000"/>
              </a:spcBef>
            </a:pPr>
            <a:r>
              <a:rPr lang="en-US" b="1" i="1" dirty="0" smtClean="0"/>
              <a:t>Mass</a:t>
            </a:r>
            <a:r>
              <a:rPr lang="en-US" dirty="0" smtClean="0"/>
              <a:t> Of Water Vapor/Total </a:t>
            </a:r>
            <a:r>
              <a:rPr lang="en-US" b="1" i="1" dirty="0" smtClean="0"/>
              <a:t>Volume</a:t>
            </a:r>
            <a:r>
              <a:rPr lang="en-US" dirty="0" smtClean="0"/>
              <a:t> Of Air</a:t>
            </a:r>
            <a:br>
              <a:rPr lang="en-US" dirty="0" smtClean="0"/>
            </a:br>
            <a:r>
              <a:rPr lang="en-US" dirty="0" smtClean="0"/>
              <a:t>(Grams/Cubic Meter or gm</a:t>
            </a:r>
            <a:r>
              <a:rPr lang="en-US" baseline="30000" dirty="0" smtClean="0"/>
              <a:t>-3</a:t>
            </a:r>
            <a:r>
              <a:rPr lang="en-US" dirty="0" smtClean="0"/>
              <a:t>)</a:t>
            </a:r>
          </a:p>
          <a:p>
            <a:pPr eaLnBrk="1" hangingPunct="1">
              <a:lnSpc>
                <a:spcPct val="85000"/>
              </a:lnSpc>
              <a:spcBef>
                <a:spcPct val="10000"/>
              </a:spcBef>
            </a:pPr>
            <a:r>
              <a:rPr lang="en-US" dirty="0" smtClean="0"/>
              <a:t>Absolute Humidity Values Change When Either </a:t>
            </a:r>
          </a:p>
          <a:p>
            <a:pPr lvl="1" eaLnBrk="1" hangingPunct="1">
              <a:lnSpc>
                <a:spcPct val="85000"/>
              </a:lnSpc>
              <a:spcBef>
                <a:spcPct val="10000"/>
              </a:spcBef>
            </a:pPr>
            <a:r>
              <a:rPr lang="en-US" dirty="0" smtClean="0"/>
              <a:t>The </a:t>
            </a:r>
            <a:r>
              <a:rPr lang="en-US" b="1" i="1" dirty="0" smtClean="0">
                <a:solidFill>
                  <a:srgbClr val="FF0000"/>
                </a:solidFill>
              </a:rPr>
              <a:t>Mass</a:t>
            </a:r>
            <a:r>
              <a:rPr lang="en-US" dirty="0" smtClean="0"/>
              <a:t> of Water Vapor Changes </a:t>
            </a:r>
            <a:r>
              <a:rPr lang="en-US" b="1" i="1" dirty="0" smtClean="0"/>
              <a:t>Or</a:t>
            </a:r>
            <a:r>
              <a:rPr lang="en-US" dirty="0" smtClean="0"/>
              <a:t> </a:t>
            </a:r>
          </a:p>
          <a:p>
            <a:pPr lvl="1" eaLnBrk="1" hangingPunct="1">
              <a:lnSpc>
                <a:spcPct val="85000"/>
              </a:lnSpc>
              <a:spcBef>
                <a:spcPct val="10000"/>
              </a:spcBef>
            </a:pPr>
            <a:r>
              <a:rPr lang="en-US" dirty="0" smtClean="0"/>
              <a:t>The </a:t>
            </a:r>
            <a:r>
              <a:rPr lang="en-US" b="1" i="1" dirty="0" smtClean="0">
                <a:solidFill>
                  <a:srgbClr val="FF0000"/>
                </a:solidFill>
              </a:rPr>
              <a:t>Volume</a:t>
            </a:r>
            <a:r>
              <a:rPr lang="en-US" dirty="0" smtClean="0"/>
              <a:t> Of The Parcel Changes </a:t>
            </a:r>
            <a:br>
              <a:rPr lang="en-US" dirty="0" smtClean="0"/>
            </a:br>
            <a:r>
              <a:rPr lang="en-US" dirty="0" smtClean="0"/>
              <a:t>(Expands Or Contracts)</a:t>
            </a:r>
          </a:p>
          <a:p>
            <a:pPr lvl="2" eaLnBrk="1" hangingPunct="1">
              <a:lnSpc>
                <a:spcPct val="85000"/>
              </a:lnSpc>
              <a:spcBef>
                <a:spcPct val="10000"/>
              </a:spcBef>
            </a:pPr>
            <a:r>
              <a:rPr lang="en-US" dirty="0" smtClean="0"/>
              <a:t>Which It Does With Changing Temperature.</a:t>
            </a:r>
          </a:p>
          <a:p>
            <a:pPr lvl="3" eaLnBrk="1" hangingPunct="1">
              <a:lnSpc>
                <a:spcPct val="85000"/>
              </a:lnSpc>
              <a:spcBef>
                <a:spcPct val="10000"/>
              </a:spcBef>
            </a:pPr>
            <a:r>
              <a:rPr lang="en-US" dirty="0" smtClean="0"/>
              <a:t>Thus, absolute humidity can rise or fall regardless of whether or not water vapor has been added or subtracted from a parcel of air.</a:t>
            </a:r>
          </a:p>
          <a:p>
            <a:pPr lvl="3" eaLnBrk="1" hangingPunct="1">
              <a:lnSpc>
                <a:spcPct val="85000"/>
              </a:lnSpc>
              <a:spcBef>
                <a:spcPct val="10000"/>
              </a:spcBef>
            </a:pPr>
            <a:r>
              <a:rPr lang="en-US" dirty="0" smtClean="0"/>
              <a:t>Is useful when determining how much radiation water vapor in atmosphere absorbs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9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99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99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99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199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99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99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99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Specific Humidity</a:t>
            </a:r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2163" y="1524000"/>
            <a:ext cx="7618412" cy="4953000"/>
          </a:xfrm>
        </p:spPr>
        <p:txBody>
          <a:bodyPr/>
          <a:lstStyle/>
          <a:p>
            <a:pPr eaLnBrk="1" hangingPunct="1">
              <a:lnSpc>
                <a:spcPct val="95000"/>
              </a:lnSpc>
              <a:spcBef>
                <a:spcPct val="15000"/>
              </a:spcBef>
            </a:pPr>
            <a:r>
              <a:rPr lang="en-US" dirty="0" smtClean="0"/>
              <a:t>The Ratio Of </a:t>
            </a:r>
            <a:r>
              <a:rPr lang="en-US" dirty="0" smtClean="0">
                <a:solidFill>
                  <a:srgbClr val="FF0000"/>
                </a:solidFill>
              </a:rPr>
              <a:t>Water Vapor </a:t>
            </a:r>
            <a:r>
              <a:rPr lang="en-US" dirty="0" smtClean="0"/>
              <a:t>To </a:t>
            </a:r>
            <a:r>
              <a:rPr lang="en-US" dirty="0" smtClean="0">
                <a:solidFill>
                  <a:srgbClr val="FF0000"/>
                </a:solidFill>
              </a:rPr>
              <a:t>Air</a:t>
            </a:r>
            <a:r>
              <a:rPr lang="en-US" dirty="0" smtClean="0"/>
              <a:t> (Dry Air Plus Water Vapor) In A Parcel Of Air.</a:t>
            </a:r>
          </a:p>
          <a:p>
            <a:pPr lvl="1" eaLnBrk="1" hangingPunct="1">
              <a:lnSpc>
                <a:spcPct val="95000"/>
              </a:lnSpc>
              <a:spcBef>
                <a:spcPct val="15000"/>
              </a:spcBef>
            </a:pPr>
            <a:r>
              <a:rPr lang="en-US" dirty="0" smtClean="0"/>
              <a:t>The Proportion Of The Parcel Of Air That Is Water Vapor</a:t>
            </a:r>
          </a:p>
          <a:p>
            <a:pPr eaLnBrk="1" hangingPunct="1">
              <a:lnSpc>
                <a:spcPct val="95000"/>
              </a:lnSpc>
              <a:spcBef>
                <a:spcPct val="15000"/>
              </a:spcBef>
            </a:pPr>
            <a:r>
              <a:rPr lang="en-US" b="1" i="1" dirty="0" smtClean="0"/>
              <a:t>Mass</a:t>
            </a:r>
            <a:r>
              <a:rPr lang="en-US" dirty="0" smtClean="0"/>
              <a:t> Of Water Vapor/Total </a:t>
            </a:r>
            <a:r>
              <a:rPr lang="en-US" b="1" i="1" dirty="0" smtClean="0"/>
              <a:t>Mass</a:t>
            </a:r>
            <a:r>
              <a:rPr lang="en-US" dirty="0" smtClean="0"/>
              <a:t> Of Air</a:t>
            </a:r>
            <a:br>
              <a:rPr lang="en-US" dirty="0" smtClean="0"/>
            </a:br>
            <a:r>
              <a:rPr lang="en-US" dirty="0" smtClean="0"/>
              <a:t>(g/kg or gkg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</a:p>
          <a:p>
            <a:pPr lvl="1" eaLnBrk="1" hangingPunct="1">
              <a:lnSpc>
                <a:spcPct val="95000"/>
              </a:lnSpc>
              <a:spcBef>
                <a:spcPct val="15000"/>
              </a:spcBef>
            </a:pPr>
            <a:r>
              <a:rPr lang="en-US" dirty="0" smtClean="0"/>
              <a:t>Remains Unchanged As </a:t>
            </a:r>
            <a:r>
              <a:rPr lang="en-US" b="1" i="1" dirty="0" smtClean="0">
                <a:solidFill>
                  <a:srgbClr val="FF0000"/>
                </a:solidFill>
              </a:rPr>
              <a:t>Volume</a:t>
            </a:r>
            <a:r>
              <a:rPr lang="en-US" b="1" i="1" dirty="0" smtClean="0"/>
              <a:t> </a:t>
            </a:r>
            <a:r>
              <a:rPr lang="en-US" dirty="0" smtClean="0"/>
              <a:t>Of Air Expands/Contracts</a:t>
            </a:r>
          </a:p>
          <a:p>
            <a:pPr lvl="2" eaLnBrk="1" hangingPunct="1">
              <a:lnSpc>
                <a:spcPct val="95000"/>
              </a:lnSpc>
              <a:spcBef>
                <a:spcPct val="15000"/>
              </a:spcBef>
            </a:pPr>
            <a:r>
              <a:rPr lang="en-US" dirty="0" smtClean="0"/>
              <a:t>i.e. 1 kg of air is 1 kg of air regardless of how much space it is spread over!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1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01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01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01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201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Mixing Ratio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Ratio Of Water Vapor To Dry Air In A Parcel Of Air.</a:t>
            </a:r>
          </a:p>
          <a:p>
            <a:pPr lvl="1" eaLnBrk="1" hangingPunct="1"/>
            <a:r>
              <a:rPr lang="en-US" dirty="0" smtClean="0"/>
              <a:t>Very Similar To Specific Humidity</a:t>
            </a:r>
          </a:p>
          <a:p>
            <a:pPr eaLnBrk="1" hangingPunct="1">
              <a:lnSpc>
                <a:spcPct val="95000"/>
              </a:lnSpc>
              <a:spcBef>
                <a:spcPct val="15000"/>
              </a:spcBef>
            </a:pPr>
            <a:r>
              <a:rPr lang="en-US" b="1" i="1" dirty="0" smtClean="0">
                <a:solidFill>
                  <a:srgbClr val="FF0000"/>
                </a:solidFill>
              </a:rPr>
              <a:t>Mass</a:t>
            </a:r>
            <a:r>
              <a:rPr lang="en-US" dirty="0" smtClean="0"/>
              <a:t> Of Water Vapor/</a:t>
            </a:r>
            <a:r>
              <a:rPr lang="en-US" b="1" i="1" dirty="0" smtClean="0"/>
              <a:t>Mass</a:t>
            </a:r>
            <a:r>
              <a:rPr lang="en-US" dirty="0" smtClean="0"/>
              <a:t> Of </a:t>
            </a:r>
            <a:r>
              <a:rPr lang="en-US" b="1" i="1" dirty="0" smtClean="0">
                <a:solidFill>
                  <a:srgbClr val="FF0000"/>
                </a:solidFill>
              </a:rPr>
              <a:t>Dry</a:t>
            </a:r>
            <a:r>
              <a:rPr lang="en-US" b="1" i="1" dirty="0" smtClean="0"/>
              <a:t> </a:t>
            </a:r>
            <a:r>
              <a:rPr lang="en-US" dirty="0" smtClean="0"/>
              <a:t>Air</a:t>
            </a:r>
            <a:br>
              <a:rPr lang="en-US" dirty="0" smtClean="0"/>
            </a:br>
            <a:r>
              <a:rPr lang="en-US" dirty="0" smtClean="0"/>
              <a:t>(g/kg or gkg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</a:p>
          <a:p>
            <a:pPr lvl="1" eaLnBrk="1" hangingPunct="1"/>
            <a:r>
              <a:rPr lang="en-US" dirty="0" smtClean="0"/>
              <a:t>Like Specific Humidity, Unaffected By Changing Volume Of Air Parcel</a:t>
            </a:r>
          </a:p>
          <a:p>
            <a:pPr lvl="1" eaLnBrk="1" hangingPunct="1"/>
            <a:r>
              <a:rPr lang="en-US" dirty="0" smtClean="0"/>
              <a:t>Mixing Ratio and Specific Humidity almost the same thing since mass of water vapor small compared to mass of dry air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03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03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03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203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Vapor Pressure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268507"/>
            <a:ext cx="7772400" cy="4929188"/>
          </a:xfrm>
        </p:spPr>
        <p:txBody>
          <a:bodyPr/>
          <a:lstStyle/>
          <a:p>
            <a:pPr eaLnBrk="1" hangingPunct="1"/>
            <a:r>
              <a:rPr lang="en-US" dirty="0" smtClean="0"/>
              <a:t>Measures </a:t>
            </a:r>
            <a:r>
              <a:rPr lang="en-US" dirty="0" smtClean="0">
                <a:solidFill>
                  <a:srgbClr val="FF0000"/>
                </a:solidFill>
              </a:rPr>
              <a:t>Humidity</a:t>
            </a:r>
            <a:r>
              <a:rPr lang="en-US" dirty="0" smtClean="0"/>
              <a:t> By The Amount Of Pressure It Exerts</a:t>
            </a:r>
          </a:p>
          <a:p>
            <a:pPr lvl="1" eaLnBrk="1" hangingPunct="1"/>
            <a:r>
              <a:rPr lang="en-US" dirty="0" smtClean="0"/>
              <a:t>Air Pressure: </a:t>
            </a:r>
            <a:r>
              <a:rPr lang="en-US" sz="2400" dirty="0" smtClean="0"/>
              <a:t>The Total Pressure Of All Gases In An Air Parcel</a:t>
            </a:r>
          </a:p>
          <a:p>
            <a:pPr lvl="1" eaLnBrk="1" hangingPunct="1"/>
            <a:r>
              <a:rPr lang="en-US" dirty="0" smtClean="0">
                <a:solidFill>
                  <a:srgbClr val="FF0000"/>
                </a:solidFill>
              </a:rPr>
              <a:t>Vapor Pressure</a:t>
            </a:r>
            <a:r>
              <a:rPr lang="en-US" dirty="0" smtClean="0"/>
              <a:t>: </a:t>
            </a:r>
            <a:r>
              <a:rPr lang="en-US" sz="2400" dirty="0" smtClean="0"/>
              <a:t>The Pressure Of Water Vapor Alone</a:t>
            </a:r>
            <a:endParaRPr lang="en-US" dirty="0" smtClean="0"/>
          </a:p>
          <a:p>
            <a:pPr eaLnBrk="1" hangingPunct="1"/>
            <a:r>
              <a:rPr lang="en-US" dirty="0" smtClean="0"/>
              <a:t>Law of </a:t>
            </a:r>
            <a:r>
              <a:rPr lang="en-US" dirty="0" smtClean="0">
                <a:solidFill>
                  <a:srgbClr val="FF0000"/>
                </a:solidFill>
              </a:rPr>
              <a:t>Partial Pressures</a:t>
            </a:r>
          </a:p>
          <a:p>
            <a:pPr lvl="1" eaLnBrk="1" hangingPunct="1"/>
            <a:r>
              <a:rPr lang="en-US" dirty="0" smtClean="0"/>
              <a:t>The sum of the pressures of individual gases in air add up to equal the total pressure of air</a:t>
            </a:r>
          </a:p>
          <a:p>
            <a:pPr lvl="1" eaLnBrk="1" hangingPunct="1"/>
            <a:r>
              <a:rPr lang="en-US" dirty="0" smtClean="0"/>
              <a:t>Pressure of individual gas is proportional to the ratio of number of molecules of individual gas to total number of molecules of air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4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84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84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84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84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84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Vapor Pressure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524000"/>
            <a:ext cx="7581900" cy="4929188"/>
          </a:xfrm>
        </p:spPr>
        <p:txBody>
          <a:bodyPr/>
          <a:lstStyle/>
          <a:p>
            <a:pPr eaLnBrk="1" hangingPunct="1">
              <a:spcBef>
                <a:spcPct val="2000"/>
              </a:spcBef>
            </a:pPr>
            <a:r>
              <a:rPr lang="en-US" dirty="0" smtClean="0"/>
              <a:t>Example</a:t>
            </a:r>
          </a:p>
          <a:p>
            <a:pPr lvl="1" eaLnBrk="1" hangingPunct="1">
              <a:spcBef>
                <a:spcPct val="2000"/>
              </a:spcBef>
            </a:pPr>
            <a:r>
              <a:rPr lang="en-US" dirty="0" smtClean="0"/>
              <a:t>If Air Pressure is 1000mb. </a:t>
            </a:r>
          </a:p>
          <a:p>
            <a:pPr lvl="1" eaLnBrk="1" hangingPunct="1">
              <a:spcBef>
                <a:spcPct val="2000"/>
              </a:spcBef>
            </a:pPr>
            <a:r>
              <a:rPr lang="en-US" dirty="0" smtClean="0"/>
              <a:t>Then assuming the following % </a:t>
            </a:r>
            <a:r>
              <a:rPr lang="en-US" dirty="0" smtClean="0">
                <a:solidFill>
                  <a:srgbClr val="FF0000"/>
                </a:solidFill>
              </a:rPr>
              <a:t>composition</a:t>
            </a:r>
            <a:r>
              <a:rPr lang="en-US" dirty="0" smtClean="0"/>
              <a:t>, partial pressures of each gas may be obtained:</a:t>
            </a:r>
          </a:p>
        </p:txBody>
      </p:sp>
      <p:graphicFrame>
        <p:nvGraphicFramePr>
          <p:cNvPr id="185392" name="Group 48"/>
          <p:cNvGraphicFramePr>
            <a:graphicFrameLocks noGrp="1"/>
          </p:cNvGraphicFramePr>
          <p:nvPr>
            <p:ph sz="half" idx="2"/>
          </p:nvPr>
        </p:nvGraphicFramePr>
        <p:xfrm>
          <a:off x="2160588" y="3644900"/>
          <a:ext cx="5724525" cy="1698625"/>
        </p:xfrm>
        <a:graphic>
          <a:graphicData uri="http://schemas.openxmlformats.org/drawingml/2006/table">
            <a:tbl>
              <a:tblPr/>
              <a:tblGrid>
                <a:gridCol w="1619250"/>
                <a:gridCol w="2052637"/>
                <a:gridCol w="2052638"/>
              </a:tblGrid>
              <a:tr h="466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Gas</a:t>
                      </a:r>
                    </a:p>
                  </a:txBody>
                  <a:tcPr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Composition</a:t>
                      </a: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Pressure</a:t>
                      </a: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  <a:tr h="4224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Nitrogen</a:t>
                      </a:r>
                    </a:p>
                  </a:txBody>
                  <a:tcPr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78%</a:t>
                      </a: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780mb</a:t>
                      </a: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  <a:tr h="4129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Oxygen</a:t>
                      </a:r>
                    </a:p>
                  </a:txBody>
                  <a:tcPr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21%</a:t>
                      </a: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210mb</a:t>
                      </a: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  <a:tr h="396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Water Vapor</a:t>
                      </a:r>
                    </a:p>
                  </a:txBody>
                  <a:tcPr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1%</a:t>
                      </a: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10mb</a:t>
                      </a:r>
                    </a:p>
                  </a:txBody>
                  <a:tcPr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85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85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Vapor Pressure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362636"/>
            <a:ext cx="7581900" cy="4929188"/>
          </a:xfrm>
        </p:spPr>
        <p:txBody>
          <a:bodyPr/>
          <a:lstStyle/>
          <a:p>
            <a:pPr eaLnBrk="1" hangingPunct="1">
              <a:spcBef>
                <a:spcPct val="2000"/>
              </a:spcBef>
            </a:pPr>
            <a:r>
              <a:rPr lang="en-US" sz="2800" dirty="0" smtClean="0"/>
              <a:t>Dependent on % Composition of Vapor</a:t>
            </a:r>
          </a:p>
          <a:p>
            <a:pPr lvl="1" eaLnBrk="1" hangingPunct="1">
              <a:spcBef>
                <a:spcPct val="2000"/>
              </a:spcBef>
            </a:pPr>
            <a:r>
              <a:rPr lang="en-US" sz="2400" dirty="0" err="1" smtClean="0"/>
              <a:t>ie</a:t>
            </a:r>
            <a:r>
              <a:rPr lang="en-US" sz="2400" dirty="0" smtClean="0"/>
              <a:t>. If  % Composition was 2% instead Vapor  Pressure=20mb</a:t>
            </a:r>
            <a:endParaRPr lang="en-US" sz="2800" dirty="0" smtClean="0"/>
          </a:p>
          <a:p>
            <a:pPr eaLnBrk="1" hangingPunct="1">
              <a:spcBef>
                <a:spcPct val="2000"/>
              </a:spcBef>
            </a:pPr>
            <a:r>
              <a:rPr lang="en-US" sz="2800" dirty="0" smtClean="0"/>
              <a:t>Dependent Upon Pressure of Air</a:t>
            </a:r>
          </a:p>
          <a:p>
            <a:pPr lvl="1" eaLnBrk="1" hangingPunct="1">
              <a:spcBef>
                <a:spcPct val="2000"/>
              </a:spcBef>
            </a:pPr>
            <a:r>
              <a:rPr lang="en-US" sz="2400" dirty="0" smtClean="0"/>
              <a:t>Increasing Air Pressure Increases Vapor Pressure </a:t>
            </a:r>
            <a:r>
              <a:rPr lang="en-US" sz="2400" dirty="0" err="1" smtClean="0"/>
              <a:t>ie</a:t>
            </a:r>
            <a:r>
              <a:rPr lang="en-US" sz="2400" dirty="0" smtClean="0"/>
              <a:t>. If Air Pressure was 500 </a:t>
            </a:r>
            <a:r>
              <a:rPr lang="en-US" sz="2400" dirty="0" err="1" smtClean="0"/>
              <a:t>mb</a:t>
            </a:r>
            <a:r>
              <a:rPr lang="en-US" sz="2400" dirty="0" smtClean="0"/>
              <a:t> Vapor  Pressure=5mb</a:t>
            </a:r>
          </a:p>
          <a:p>
            <a:pPr eaLnBrk="1" hangingPunct="1">
              <a:spcBef>
                <a:spcPct val="2000"/>
              </a:spcBef>
            </a:pPr>
            <a:r>
              <a:rPr lang="en-US" sz="2800" dirty="0" smtClean="0"/>
              <a:t>NOT Dependent on </a:t>
            </a:r>
            <a:r>
              <a:rPr lang="en-US" sz="2800" dirty="0" smtClean="0">
                <a:solidFill>
                  <a:srgbClr val="FF0000"/>
                </a:solidFill>
              </a:rPr>
              <a:t>Temperature</a:t>
            </a:r>
          </a:p>
          <a:p>
            <a:pPr lvl="1" eaLnBrk="1" hangingPunct="1">
              <a:spcBef>
                <a:spcPct val="2000"/>
              </a:spcBef>
            </a:pPr>
            <a:r>
              <a:rPr lang="en-US" sz="2400" dirty="0" smtClean="0"/>
              <a:t>If Air was in container with Fixed Volume then change in temperature would mean change in Pressure</a:t>
            </a:r>
          </a:p>
          <a:p>
            <a:pPr lvl="1" eaLnBrk="1" hangingPunct="1">
              <a:spcBef>
                <a:spcPct val="2000"/>
              </a:spcBef>
            </a:pPr>
            <a:r>
              <a:rPr lang="en-US" sz="2400" dirty="0" smtClean="0"/>
              <a:t>BUT parcel of air in atmosphere is free to expand/contract</a:t>
            </a:r>
          </a:p>
          <a:p>
            <a:pPr lvl="1" eaLnBrk="1" hangingPunct="1">
              <a:spcBef>
                <a:spcPct val="2000"/>
              </a:spcBef>
            </a:pPr>
            <a:r>
              <a:rPr lang="en-US" sz="2400" dirty="0" smtClean="0"/>
              <a:t>Therefore, if  parcel of air is heated Pressure does not change, parcel expands instead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8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88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88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88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88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88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88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88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IG04_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3455988" y="3392488"/>
            <a:ext cx="1143000" cy="581025"/>
          </a:xfrm>
          <a:prstGeom prst="rect">
            <a:avLst/>
          </a:prstGeom>
          <a:solidFill>
            <a:srgbClr val="7CB4E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bg1"/>
                </a:solidFill>
              </a:rPr>
              <a:t>__________________</a:t>
            </a:r>
          </a:p>
        </p:txBody>
      </p:sp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4581525" y="3392488"/>
            <a:ext cx="1143000" cy="581025"/>
          </a:xfrm>
          <a:prstGeom prst="rect">
            <a:avLst/>
          </a:prstGeom>
          <a:solidFill>
            <a:srgbClr val="7CB4E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bg1"/>
                </a:solidFill>
              </a:rPr>
              <a:t>__________________</a:t>
            </a:r>
          </a:p>
        </p:txBody>
      </p:sp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6705600" y="3392488"/>
            <a:ext cx="1143000" cy="581025"/>
          </a:xfrm>
          <a:prstGeom prst="rect">
            <a:avLst/>
          </a:prstGeom>
          <a:solidFill>
            <a:srgbClr val="7CB4E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bg1"/>
                </a:solidFill>
              </a:rPr>
              <a:t>__________________</a:t>
            </a:r>
          </a:p>
        </p:txBody>
      </p:sp>
      <p:sp>
        <p:nvSpPr>
          <p:cNvPr id="104454" name="Text Box 6"/>
          <p:cNvSpPr txBox="1">
            <a:spLocks noChangeArrowheads="1"/>
          </p:cNvSpPr>
          <p:nvPr/>
        </p:nvSpPr>
        <p:spPr bwMode="auto">
          <a:xfrm>
            <a:off x="7858125" y="3392488"/>
            <a:ext cx="1143000" cy="581025"/>
          </a:xfrm>
          <a:prstGeom prst="rect">
            <a:avLst/>
          </a:prstGeom>
          <a:solidFill>
            <a:srgbClr val="7CB4E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bg1"/>
                </a:solidFill>
              </a:rPr>
              <a:t>__________________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7308850" y="2079625"/>
            <a:ext cx="1081088" cy="304800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>
                <a:latin typeface="Arial" charset="0"/>
              </a:rPr>
              <a:t>Saturation</a:t>
            </a:r>
          </a:p>
        </p:txBody>
      </p:sp>
      <p:sp>
        <p:nvSpPr>
          <p:cNvPr id="104456" name="Oval 8"/>
          <p:cNvSpPr>
            <a:spLocks noChangeArrowheads="1"/>
          </p:cNvSpPr>
          <p:nvPr/>
        </p:nvSpPr>
        <p:spPr bwMode="auto">
          <a:xfrm>
            <a:off x="539750" y="1989138"/>
            <a:ext cx="1584325" cy="5397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57" name="Text Box 9"/>
          <p:cNvSpPr txBox="1">
            <a:spLocks noChangeArrowheads="1"/>
          </p:cNvSpPr>
          <p:nvPr/>
        </p:nvSpPr>
        <p:spPr bwMode="auto">
          <a:xfrm>
            <a:off x="7308850" y="2079625"/>
            <a:ext cx="1081088" cy="304800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>
                <a:latin typeface="Arial" charset="0"/>
              </a:rPr>
              <a:t>_________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90166" y="430307"/>
            <a:ext cx="51583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SATURATION / EQUILIBRIUM</a:t>
            </a:r>
          </a:p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WATER VAPOR DENSITY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1044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04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104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 animBg="1"/>
      <p:bldP spid="104452" grpId="0" animBg="1"/>
      <p:bldP spid="104453" grpId="0" animBg="1"/>
      <p:bldP spid="104454" grpId="0" animBg="1"/>
      <p:bldP spid="104456" grpId="0" animBg="1"/>
      <p:bldP spid="104456" grpId="1" animBg="1"/>
      <p:bldP spid="10445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Saturation/Equilibrium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524000"/>
            <a:ext cx="7772400" cy="4953000"/>
          </a:xfrm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800" dirty="0" smtClean="0"/>
              <a:t>Saturation or </a:t>
            </a:r>
            <a:r>
              <a:rPr lang="en-US" sz="2800" dirty="0" smtClean="0">
                <a:solidFill>
                  <a:srgbClr val="FF0000"/>
                </a:solidFill>
              </a:rPr>
              <a:t>Equilibrium</a:t>
            </a:r>
          </a:p>
          <a:p>
            <a:pPr lvl="1"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400" dirty="0" smtClean="0"/>
              <a:t>The Quantity Of Water Vapor In A Parcel Of Air Which is in Equilibrium with Liquid Water At The Existing Temperature. </a:t>
            </a:r>
          </a:p>
          <a:p>
            <a:pPr lvl="1"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400" dirty="0" smtClean="0"/>
              <a:t>Evaporation Rate = Condensation Rate</a:t>
            </a:r>
          </a:p>
          <a:p>
            <a:pPr lvl="2"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i="1" dirty="0" smtClean="0"/>
              <a:t>i.e. For every molecule converted to liquid another is converted to vapor</a:t>
            </a:r>
          </a:p>
          <a:p>
            <a:pPr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800" dirty="0" smtClean="0"/>
              <a:t>Term “</a:t>
            </a:r>
            <a:r>
              <a:rPr lang="en-US" sz="2800" dirty="0" smtClean="0">
                <a:solidFill>
                  <a:srgbClr val="FF0000"/>
                </a:solidFill>
              </a:rPr>
              <a:t>Saturation</a:t>
            </a:r>
            <a:r>
              <a:rPr lang="en-US" sz="2800" dirty="0" smtClean="0"/>
              <a:t>” can be misleading</a:t>
            </a:r>
          </a:p>
          <a:p>
            <a:pPr lvl="1"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400" dirty="0" smtClean="0"/>
              <a:t>Air is not like a sponge that can only “Hold” so much water. The quantity of vapor in air can be greater.</a:t>
            </a:r>
          </a:p>
          <a:p>
            <a:pPr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800" dirty="0" smtClean="0"/>
              <a:t>Why called “Saturation”?</a:t>
            </a:r>
          </a:p>
          <a:p>
            <a:pPr lvl="1"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400" dirty="0" smtClean="0"/>
              <a:t>If the quantity of vapor is greater than “Saturation” it will eventually condense out back to the “Saturation” quantity.</a:t>
            </a:r>
            <a:endParaRPr lang="en-US" sz="2000" dirty="0" smtClean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4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141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41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141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141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Saturation/Equilibrium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524000"/>
            <a:ext cx="7772400" cy="4953000"/>
          </a:xfrm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800" dirty="0" smtClean="0"/>
              <a:t>“</a:t>
            </a:r>
            <a:r>
              <a:rPr lang="en-US" sz="2800" dirty="0" smtClean="0">
                <a:solidFill>
                  <a:srgbClr val="FF0000"/>
                </a:solidFill>
              </a:rPr>
              <a:t>NET</a:t>
            </a:r>
            <a:r>
              <a:rPr lang="en-US" sz="2800" dirty="0" smtClean="0"/>
              <a:t>” Evaporation/Condensation</a:t>
            </a:r>
          </a:p>
          <a:p>
            <a:pPr lvl="1"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400" dirty="0" smtClean="0"/>
              <a:t>Evaporation minus Condensation from last slide can be considered “NET” value.</a:t>
            </a:r>
          </a:p>
          <a:p>
            <a:pPr lvl="1"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400" dirty="0" smtClean="0"/>
              <a:t>For practical purposes we will call NET values &gt; 0 Evaporation and NET values &lt; 0 Condensation</a:t>
            </a:r>
          </a:p>
          <a:p>
            <a:pPr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800" dirty="0" smtClean="0"/>
              <a:t>Saturation on a Free Surface</a:t>
            </a:r>
          </a:p>
          <a:p>
            <a:pPr lvl="1"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400" dirty="0" smtClean="0"/>
              <a:t>Take the lid off covered surface</a:t>
            </a:r>
          </a:p>
          <a:p>
            <a:pPr lvl="1"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400" dirty="0" smtClean="0"/>
              <a:t>Saturation or Equilibrium will be achieved over a thin layer of the surface</a:t>
            </a:r>
            <a:endParaRPr lang="en-US" sz="2800" dirty="0" smtClean="0"/>
          </a:p>
          <a:p>
            <a:pPr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800" dirty="0" smtClean="0"/>
              <a:t>Water Vapor </a:t>
            </a:r>
            <a:r>
              <a:rPr lang="en-US" sz="2800" dirty="0" smtClean="0">
                <a:solidFill>
                  <a:srgbClr val="FF0000"/>
                </a:solidFill>
              </a:rPr>
              <a:t>Deficit</a:t>
            </a:r>
          </a:p>
          <a:p>
            <a:pPr lvl="1"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400" dirty="0" smtClean="0"/>
              <a:t>Difference between Vapor in Air and Saturation Vapor over Liquid</a:t>
            </a:r>
          </a:p>
          <a:p>
            <a:pPr lvl="1"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400" dirty="0" smtClean="0"/>
              <a:t>Drives the rate of Evaporation/Condensation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4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41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41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41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141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141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Atmospheric Moisture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Distribution Of Water In EAS</a:t>
            </a:r>
          </a:p>
          <a:p>
            <a:pPr eaLnBrk="1" hangingPunct="1"/>
            <a:r>
              <a:rPr lang="en-US" smtClean="0"/>
              <a:t>Hydrologic Cycle</a:t>
            </a:r>
          </a:p>
          <a:p>
            <a:pPr eaLnBrk="1" hangingPunct="1"/>
            <a:r>
              <a:rPr lang="en-US" smtClean="0"/>
              <a:t>Factors Affecting Vapor Content Of Air</a:t>
            </a:r>
          </a:p>
          <a:p>
            <a:pPr lvl="1" eaLnBrk="1" hangingPunct="1"/>
            <a:r>
              <a:rPr lang="en-US" smtClean="0"/>
              <a:t>Evaporation Rates</a:t>
            </a:r>
          </a:p>
          <a:p>
            <a:pPr lvl="1" eaLnBrk="1" hangingPunct="1"/>
            <a:r>
              <a:rPr lang="en-US" smtClean="0"/>
              <a:t>Condensation Rates</a:t>
            </a:r>
          </a:p>
          <a:p>
            <a:pPr lvl="1" eaLnBrk="1" hangingPunct="1"/>
            <a:r>
              <a:rPr lang="en-US" smtClean="0"/>
              <a:t>Temperature</a:t>
            </a:r>
          </a:p>
          <a:p>
            <a:pPr lvl="1" eaLnBrk="1" hangingPunct="1"/>
            <a:r>
              <a:rPr lang="en-US" smtClean="0"/>
              <a:t>Elevation/Pressure</a:t>
            </a:r>
          </a:p>
          <a:p>
            <a:pPr eaLnBrk="1" hangingPunct="1"/>
            <a:r>
              <a:rPr lang="en-US" smtClean="0"/>
              <a:t>Measures Of Humidity</a:t>
            </a:r>
          </a:p>
        </p:txBody>
      </p:sp>
    </p:spTree>
  </p:cSld>
  <p:clrMapOvr>
    <a:masterClrMapping/>
  </p:clrMapOvr>
  <p:transition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Saturation/Equilibrium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389530"/>
            <a:ext cx="7772400" cy="4953000"/>
          </a:xfrm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800" dirty="0" smtClean="0"/>
              <a:t>Surface/Air </a:t>
            </a:r>
            <a:r>
              <a:rPr lang="en-US" sz="2800" dirty="0" smtClean="0">
                <a:solidFill>
                  <a:srgbClr val="FF0000"/>
                </a:solidFill>
              </a:rPr>
              <a:t>Transition</a:t>
            </a:r>
          </a:p>
          <a:p>
            <a:pPr lvl="1"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400" dirty="0" smtClean="0"/>
              <a:t>Amount of Vapor changes smoothly from Saturation to  amount in air</a:t>
            </a:r>
            <a:endParaRPr lang="en-US" sz="2800" dirty="0" smtClean="0"/>
          </a:p>
          <a:p>
            <a:pPr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800" dirty="0" smtClean="0"/>
              <a:t>Higher Temperature = Higher Saturation Amount</a:t>
            </a:r>
            <a:endParaRPr lang="en-US" sz="2400" dirty="0" smtClean="0"/>
          </a:p>
          <a:p>
            <a:pPr lvl="1"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400" dirty="0" smtClean="0"/>
              <a:t>Higher TEMP means more kinetic energy </a:t>
            </a:r>
          </a:p>
          <a:p>
            <a:pPr lvl="1"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400" dirty="0" smtClean="0"/>
              <a:t>More energy means liquid molecule has greater chance to escape and become vapor</a:t>
            </a:r>
            <a:endParaRPr lang="en-US" sz="2800" dirty="0" smtClean="0"/>
          </a:p>
          <a:p>
            <a:pPr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Boiling</a:t>
            </a:r>
            <a:r>
              <a:rPr lang="en-US" sz="2800" dirty="0" smtClean="0"/>
              <a:t> vs. Evaporation</a:t>
            </a:r>
          </a:p>
          <a:p>
            <a:pPr lvl="1"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400" dirty="0" smtClean="0"/>
              <a:t>NOT the same thing</a:t>
            </a:r>
          </a:p>
          <a:p>
            <a:pPr lvl="1"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400" dirty="0" smtClean="0"/>
              <a:t>Increasing Temperature increases “saturated” Vapor Pressure.</a:t>
            </a:r>
          </a:p>
          <a:p>
            <a:pPr lvl="1"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400" dirty="0" smtClean="0"/>
              <a:t>Boiling is the point when Saturated Vapor Pressure becomes so high that atmospheric pressure can no longer hold it down letting it rapidly escape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4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41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41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41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141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141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IG04_0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296863"/>
            <a:ext cx="8389937" cy="630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Line 3"/>
          <p:cNvSpPr>
            <a:spLocks noChangeShapeType="1"/>
          </p:cNvSpPr>
          <p:nvPr/>
        </p:nvSpPr>
        <p:spPr bwMode="auto">
          <a:xfrm>
            <a:off x="1165225" y="5594350"/>
            <a:ext cx="3424238" cy="0"/>
          </a:xfrm>
          <a:prstGeom prst="line">
            <a:avLst/>
          </a:prstGeom>
          <a:noFill/>
          <a:ln w="28575">
            <a:solidFill>
              <a:srgbClr val="00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76" name="Line 4"/>
          <p:cNvSpPr>
            <a:spLocks noChangeShapeType="1"/>
          </p:cNvSpPr>
          <p:nvPr/>
        </p:nvSpPr>
        <p:spPr bwMode="auto">
          <a:xfrm>
            <a:off x="1162050" y="5213350"/>
            <a:ext cx="4240213" cy="0"/>
          </a:xfrm>
          <a:prstGeom prst="line">
            <a:avLst/>
          </a:prstGeom>
          <a:noFill/>
          <a:ln w="28575">
            <a:solidFill>
              <a:srgbClr val="00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77" name="Line 5"/>
          <p:cNvSpPr>
            <a:spLocks noChangeShapeType="1"/>
          </p:cNvSpPr>
          <p:nvPr/>
        </p:nvSpPr>
        <p:spPr bwMode="auto">
          <a:xfrm rot="5400000">
            <a:off x="4397375" y="5857876"/>
            <a:ext cx="358775" cy="0"/>
          </a:xfrm>
          <a:prstGeom prst="line">
            <a:avLst/>
          </a:prstGeom>
          <a:noFill/>
          <a:ln w="28575">
            <a:solidFill>
              <a:srgbClr val="00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78" name="Line 6"/>
          <p:cNvSpPr>
            <a:spLocks noChangeShapeType="1"/>
          </p:cNvSpPr>
          <p:nvPr/>
        </p:nvSpPr>
        <p:spPr bwMode="auto">
          <a:xfrm rot="5400000">
            <a:off x="5027613" y="5629275"/>
            <a:ext cx="781050" cy="0"/>
          </a:xfrm>
          <a:prstGeom prst="line">
            <a:avLst/>
          </a:prstGeom>
          <a:noFill/>
          <a:ln w="28575">
            <a:solidFill>
              <a:srgbClr val="00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79" name="Line 7"/>
          <p:cNvSpPr>
            <a:spLocks noChangeShapeType="1"/>
          </p:cNvSpPr>
          <p:nvPr/>
        </p:nvSpPr>
        <p:spPr bwMode="auto">
          <a:xfrm rot="5400000">
            <a:off x="5580857" y="5309394"/>
            <a:ext cx="1414462" cy="0"/>
          </a:xfrm>
          <a:prstGeom prst="line">
            <a:avLst/>
          </a:prstGeom>
          <a:noFill/>
          <a:ln w="28575">
            <a:solidFill>
              <a:srgbClr val="00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80" name="Line 8"/>
          <p:cNvSpPr>
            <a:spLocks noChangeShapeType="1"/>
          </p:cNvSpPr>
          <p:nvPr/>
        </p:nvSpPr>
        <p:spPr bwMode="auto">
          <a:xfrm>
            <a:off x="1174750" y="4435475"/>
            <a:ext cx="5181600" cy="0"/>
          </a:xfrm>
          <a:prstGeom prst="line">
            <a:avLst/>
          </a:prstGeom>
          <a:noFill/>
          <a:ln w="28575">
            <a:solidFill>
              <a:srgbClr val="00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81" name="Text Box 9"/>
          <p:cNvSpPr txBox="1">
            <a:spLocks noChangeArrowheads="1"/>
          </p:cNvSpPr>
          <p:nvPr/>
        </p:nvSpPr>
        <p:spPr bwMode="auto">
          <a:xfrm>
            <a:off x="349250" y="5389563"/>
            <a:ext cx="801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008000"/>
                </a:solidFill>
              </a:rPr>
              <a:t>6mb</a:t>
            </a:r>
          </a:p>
        </p:txBody>
      </p:sp>
      <p:sp>
        <p:nvSpPr>
          <p:cNvPr id="105482" name="Text Box 10"/>
          <p:cNvSpPr txBox="1">
            <a:spLocks noChangeArrowheads="1"/>
          </p:cNvSpPr>
          <p:nvPr/>
        </p:nvSpPr>
        <p:spPr bwMode="auto">
          <a:xfrm>
            <a:off x="200025" y="4983163"/>
            <a:ext cx="801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008000"/>
                </a:solidFill>
              </a:rPr>
              <a:t>12mb</a:t>
            </a:r>
          </a:p>
        </p:txBody>
      </p:sp>
      <p:sp>
        <p:nvSpPr>
          <p:cNvPr id="105483" name="Text Box 11"/>
          <p:cNvSpPr txBox="1">
            <a:spLocks noChangeArrowheads="1"/>
          </p:cNvSpPr>
          <p:nvPr/>
        </p:nvSpPr>
        <p:spPr bwMode="auto">
          <a:xfrm>
            <a:off x="207963" y="4305300"/>
            <a:ext cx="8016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008000"/>
                </a:solidFill>
              </a:rPr>
              <a:t>24mb</a:t>
            </a:r>
          </a:p>
        </p:txBody>
      </p:sp>
      <p:sp>
        <p:nvSpPr>
          <p:cNvPr id="105484" name="Text Box 12"/>
          <p:cNvSpPr txBox="1">
            <a:spLocks noChangeArrowheads="1"/>
          </p:cNvSpPr>
          <p:nvPr/>
        </p:nvSpPr>
        <p:spPr bwMode="auto">
          <a:xfrm>
            <a:off x="1589088" y="5191125"/>
            <a:ext cx="1136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008000"/>
                </a:solidFill>
              </a:rPr>
              <a:t>+6mb</a:t>
            </a:r>
          </a:p>
        </p:txBody>
      </p:sp>
      <p:sp>
        <p:nvSpPr>
          <p:cNvPr id="105485" name="Text Box 13"/>
          <p:cNvSpPr txBox="1">
            <a:spLocks noChangeArrowheads="1"/>
          </p:cNvSpPr>
          <p:nvPr/>
        </p:nvSpPr>
        <p:spPr bwMode="auto">
          <a:xfrm>
            <a:off x="1597025" y="4613275"/>
            <a:ext cx="1136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008000"/>
                </a:solidFill>
              </a:rPr>
              <a:t>+12mb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5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5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5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5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5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5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05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5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5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5" grpId="0" animBg="1"/>
      <p:bldP spid="105476" grpId="0" animBg="1"/>
      <p:bldP spid="105477" grpId="0" animBg="1"/>
      <p:bldP spid="105478" grpId="0" animBg="1"/>
      <p:bldP spid="105479" grpId="0" animBg="1"/>
      <p:bldP spid="105480" grpId="0" animBg="1"/>
      <p:bldP spid="105481" grpId="0"/>
      <p:bldP spid="105482" grpId="0"/>
      <p:bldP spid="105483" grpId="0"/>
      <p:bldP spid="105484" grpId="0"/>
      <p:bldP spid="10548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Saturation Vapor Pressure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308848"/>
            <a:ext cx="7772400" cy="4929188"/>
          </a:xfrm>
        </p:spPr>
        <p:txBody>
          <a:bodyPr/>
          <a:lstStyle/>
          <a:p>
            <a:pPr eaLnBrk="1" hangingPunct="1"/>
            <a:r>
              <a:rPr lang="en-US" sz="2600" dirty="0" smtClean="0"/>
              <a:t>The Relationship Between Temperature &amp; Saturation Vapor Pressure Is </a:t>
            </a:r>
            <a:r>
              <a:rPr lang="en-US" sz="2600" b="1" u="sng" dirty="0" smtClean="0"/>
              <a:t>Not</a:t>
            </a:r>
            <a:r>
              <a:rPr lang="en-US" sz="2600" dirty="0" smtClean="0"/>
              <a:t> </a:t>
            </a:r>
            <a:r>
              <a:rPr lang="en-US" sz="2600" dirty="0" smtClean="0">
                <a:solidFill>
                  <a:srgbClr val="FF0000"/>
                </a:solidFill>
              </a:rPr>
              <a:t>Linear</a:t>
            </a:r>
          </a:p>
          <a:p>
            <a:pPr lvl="1" eaLnBrk="1" hangingPunct="1"/>
            <a:r>
              <a:rPr lang="en-US" sz="2400" dirty="0" smtClean="0"/>
              <a:t>“At temperatures near the Earth’s surface the Saturation Vapor Pressure approximately doubles for every 10°C (18°F) increase in temperature</a:t>
            </a:r>
            <a:r>
              <a:rPr lang="en-US" sz="2400" dirty="0" smtClean="0"/>
              <a:t>.”</a:t>
            </a:r>
          </a:p>
          <a:p>
            <a:pPr eaLnBrk="1" hangingPunct="1"/>
            <a:r>
              <a:rPr lang="en-US" sz="2600" dirty="0" smtClean="0"/>
              <a:t>Since Any Vapor in Air Greater than Saturation Amount will Condense Out, We can Consider Saturation Vapor Pressure as the </a:t>
            </a:r>
            <a:r>
              <a:rPr lang="en-US" sz="2600" dirty="0" smtClean="0">
                <a:solidFill>
                  <a:srgbClr val="FF0000"/>
                </a:solidFill>
              </a:rPr>
              <a:t>Maximum Vapor Pressure</a:t>
            </a:r>
            <a:r>
              <a:rPr lang="en-US" sz="2600" dirty="0" smtClean="0"/>
              <a:t> in Air</a:t>
            </a:r>
          </a:p>
          <a:p>
            <a:pPr lvl="1" eaLnBrk="1" hangingPunct="1"/>
            <a:r>
              <a:rPr lang="en-US" sz="2200" dirty="0" smtClean="0"/>
              <a:t>Warm </a:t>
            </a:r>
            <a:r>
              <a:rPr lang="en-US" sz="2200" dirty="0" smtClean="0"/>
              <a:t>Air contains more water vapor at Saturation/Equilibrium than Cold Air</a:t>
            </a:r>
          </a:p>
          <a:p>
            <a:pPr lvl="1" eaLnBrk="1" hangingPunct="1"/>
            <a:r>
              <a:rPr lang="en-US" sz="2200" dirty="0" smtClean="0"/>
              <a:t>This </a:t>
            </a:r>
            <a:r>
              <a:rPr lang="en-US" sz="2200" dirty="0" smtClean="0"/>
              <a:t>mean Warm Air has the potential to be Moister than Cold Air (Depends on Source of Water)</a:t>
            </a:r>
          </a:p>
          <a:p>
            <a:pPr lvl="1" eaLnBrk="1" hangingPunct="1"/>
            <a:endParaRPr lang="en-US" sz="2400" dirty="0" smtClean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6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96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96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96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96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Relative Humidity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63600" y="1524000"/>
            <a:ext cx="774065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The Most Commonly Encountered Measure Of Humidity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Compares </a:t>
            </a:r>
            <a:r>
              <a:rPr lang="en-US" dirty="0" smtClean="0">
                <a:solidFill>
                  <a:srgbClr val="FF0000"/>
                </a:solidFill>
              </a:rPr>
              <a:t>Actual</a:t>
            </a:r>
            <a:r>
              <a:rPr lang="en-US" dirty="0" smtClean="0"/>
              <a:t> Amount Of Water Vapor &amp; The </a:t>
            </a:r>
            <a:r>
              <a:rPr lang="en-US" dirty="0" smtClean="0">
                <a:solidFill>
                  <a:srgbClr val="FF0000"/>
                </a:solidFill>
              </a:rPr>
              <a:t>Saturation</a:t>
            </a:r>
            <a:r>
              <a:rPr lang="en-US" dirty="0" smtClean="0"/>
              <a:t> Amount Of Water Vapor For A Given Parcel Of Air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buFontTx/>
              <a:buNone/>
            </a:pPr>
            <a:r>
              <a:rPr lang="en-US" dirty="0" smtClean="0"/>
              <a:t>			   </a:t>
            </a:r>
            <a:r>
              <a:rPr lang="en-US" i="1" dirty="0" smtClean="0"/>
              <a:t>Specific Humidity</a:t>
            </a:r>
            <a:br>
              <a:rPr lang="en-US" i="1" dirty="0" smtClean="0"/>
            </a:br>
            <a:r>
              <a:rPr lang="en-US" i="1" dirty="0" smtClean="0"/>
              <a:t>	    Saturation Specific Humidity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buFontTx/>
              <a:buNone/>
            </a:pPr>
            <a:r>
              <a:rPr lang="en-US" dirty="0" smtClean="0"/>
              <a:t>			</a:t>
            </a:r>
            <a:br>
              <a:rPr lang="en-US" dirty="0" smtClean="0"/>
            </a:br>
            <a:r>
              <a:rPr lang="en-US" dirty="0" smtClean="0"/>
              <a:t>		</a:t>
            </a:r>
            <a:r>
              <a:rPr lang="en-US" i="1" dirty="0" smtClean="0"/>
              <a:t>Actual Vapor Pressure</a:t>
            </a:r>
            <a:br>
              <a:rPr lang="en-US" i="1" dirty="0" smtClean="0"/>
            </a:br>
            <a:r>
              <a:rPr lang="en-US" i="1" dirty="0" smtClean="0"/>
              <a:t>	      Saturation Vapor Pressure</a:t>
            </a:r>
          </a:p>
        </p:txBody>
      </p:sp>
      <p:sp>
        <p:nvSpPr>
          <p:cNvPr id="205828" name="Line 4"/>
          <p:cNvSpPr>
            <a:spLocks noChangeShapeType="1"/>
          </p:cNvSpPr>
          <p:nvPr/>
        </p:nvSpPr>
        <p:spPr bwMode="auto">
          <a:xfrm>
            <a:off x="2341563" y="4364038"/>
            <a:ext cx="4643437" cy="0"/>
          </a:xfrm>
          <a:prstGeom prst="line">
            <a:avLst/>
          </a:prstGeom>
          <a:noFill/>
          <a:ln w="9525">
            <a:solidFill>
              <a:srgbClr val="065A5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29" name="Text Box 5"/>
          <p:cNvSpPr txBox="1">
            <a:spLocks noChangeArrowheads="1"/>
          </p:cNvSpPr>
          <p:nvPr/>
        </p:nvSpPr>
        <p:spPr bwMode="auto">
          <a:xfrm>
            <a:off x="1208088" y="4037013"/>
            <a:ext cx="12255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0" i="1">
                <a:solidFill>
                  <a:srgbClr val="065250"/>
                </a:solidFill>
              </a:rPr>
              <a:t>RH </a:t>
            </a:r>
            <a:r>
              <a:rPr lang="en-US" b="0" i="1">
                <a:solidFill>
                  <a:srgbClr val="065250"/>
                </a:solidFill>
              </a:rPr>
              <a:t>=</a:t>
            </a:r>
          </a:p>
        </p:txBody>
      </p:sp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6985000" y="4005263"/>
            <a:ext cx="16208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0">
                <a:solidFill>
                  <a:srgbClr val="065250"/>
                </a:solidFill>
              </a:rPr>
              <a:t> </a:t>
            </a:r>
            <a:r>
              <a:rPr lang="en-US" sz="3200" b="0" i="1">
                <a:solidFill>
                  <a:srgbClr val="065250"/>
                </a:solidFill>
              </a:rPr>
              <a:t>x 100%</a:t>
            </a:r>
          </a:p>
        </p:txBody>
      </p:sp>
      <p:sp>
        <p:nvSpPr>
          <p:cNvPr id="205831" name="Line 7"/>
          <p:cNvSpPr>
            <a:spLocks noChangeShapeType="1"/>
          </p:cNvSpPr>
          <p:nvPr/>
        </p:nvSpPr>
        <p:spPr bwMode="auto">
          <a:xfrm>
            <a:off x="2320925" y="5803900"/>
            <a:ext cx="4643438" cy="0"/>
          </a:xfrm>
          <a:prstGeom prst="line">
            <a:avLst/>
          </a:prstGeom>
          <a:noFill/>
          <a:ln w="9525">
            <a:solidFill>
              <a:srgbClr val="065A5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32" name="Text Box 8"/>
          <p:cNvSpPr txBox="1">
            <a:spLocks noChangeArrowheads="1"/>
          </p:cNvSpPr>
          <p:nvPr/>
        </p:nvSpPr>
        <p:spPr bwMode="auto">
          <a:xfrm>
            <a:off x="1187450" y="5476875"/>
            <a:ext cx="12255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0" i="1">
                <a:solidFill>
                  <a:srgbClr val="065250"/>
                </a:solidFill>
              </a:rPr>
              <a:t>RH </a:t>
            </a:r>
            <a:r>
              <a:rPr lang="en-US" b="0" i="1">
                <a:solidFill>
                  <a:srgbClr val="065250"/>
                </a:solidFill>
              </a:rPr>
              <a:t>=</a:t>
            </a:r>
          </a:p>
        </p:txBody>
      </p:sp>
      <p:sp>
        <p:nvSpPr>
          <p:cNvPr id="205833" name="Text Box 9"/>
          <p:cNvSpPr txBox="1">
            <a:spLocks noChangeArrowheads="1"/>
          </p:cNvSpPr>
          <p:nvPr/>
        </p:nvSpPr>
        <p:spPr bwMode="auto">
          <a:xfrm>
            <a:off x="6964363" y="5445125"/>
            <a:ext cx="16208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0">
                <a:solidFill>
                  <a:srgbClr val="065250"/>
                </a:solidFill>
              </a:rPr>
              <a:t> </a:t>
            </a:r>
            <a:r>
              <a:rPr lang="en-US" sz="3200" b="0" i="1">
                <a:solidFill>
                  <a:srgbClr val="065250"/>
                </a:solidFill>
              </a:rPr>
              <a:t>x 100%</a:t>
            </a:r>
          </a:p>
        </p:txBody>
      </p:sp>
      <p:sp>
        <p:nvSpPr>
          <p:cNvPr id="205834" name="Text Box 10"/>
          <p:cNvSpPr txBox="1">
            <a:spLocks noChangeArrowheads="1"/>
          </p:cNvSpPr>
          <p:nvPr/>
        </p:nvSpPr>
        <p:spPr bwMode="auto">
          <a:xfrm>
            <a:off x="1187450" y="4757738"/>
            <a:ext cx="12255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rgbClr val="065250"/>
                </a:solidFill>
              </a:rPr>
              <a:t>Or</a:t>
            </a:r>
            <a:endParaRPr lang="en-US">
              <a:solidFill>
                <a:srgbClr val="06525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05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05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205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05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05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05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205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205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205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205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8" grpId="0" animBg="1"/>
      <p:bldP spid="205829" grpId="0"/>
      <p:bldP spid="205830" grpId="0"/>
      <p:bldP spid="205831" grpId="0" animBg="1"/>
      <p:bldP spid="205832" grpId="0"/>
      <p:bldP spid="205833" grpId="0"/>
      <p:bldP spid="2058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Relative Humidity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It Is </a:t>
            </a:r>
            <a:r>
              <a:rPr lang="en-US" b="1" i="1" u="sng" dirty="0" smtClean="0"/>
              <a:t>NOT</a:t>
            </a:r>
            <a:r>
              <a:rPr lang="en-US" dirty="0" smtClean="0"/>
              <a:t> The Percentage Of The Atmosphere That Is Water Vapor.</a:t>
            </a:r>
          </a:p>
          <a:p>
            <a:pPr lvl="1" eaLnBrk="1" hangingPunct="1"/>
            <a:r>
              <a:rPr lang="en-US" dirty="0" smtClean="0"/>
              <a:t>i.e. 100% Relative Humidity Does Not Mean That The Atmosphere Is Entirely Composed Of Water Vapor</a:t>
            </a:r>
          </a:p>
          <a:p>
            <a:pPr eaLnBrk="1" hangingPunct="1"/>
            <a:r>
              <a:rPr lang="en-US" dirty="0" smtClean="0"/>
              <a:t>It Is </a:t>
            </a:r>
            <a:r>
              <a:rPr lang="en-US" b="1" u="sng" dirty="0" smtClean="0"/>
              <a:t>How </a:t>
            </a:r>
            <a:r>
              <a:rPr lang="en-US" b="1" u="sng" dirty="0" smtClean="0">
                <a:solidFill>
                  <a:srgbClr val="FF0000"/>
                </a:solidFill>
              </a:rPr>
              <a:t>Close</a:t>
            </a:r>
            <a:r>
              <a:rPr lang="en-US" b="1" u="sng" dirty="0" smtClean="0"/>
              <a:t> The Atmosphere Is To Being Saturated</a:t>
            </a:r>
            <a:r>
              <a:rPr lang="en-US" dirty="0" smtClean="0"/>
              <a:t>.</a:t>
            </a:r>
          </a:p>
          <a:p>
            <a:pPr lvl="1" eaLnBrk="1" hangingPunct="1"/>
            <a:r>
              <a:rPr lang="en-US" dirty="0" smtClean="0"/>
              <a:t>100% is Saturated</a:t>
            </a:r>
          </a:p>
          <a:p>
            <a:pPr lvl="1" eaLnBrk="1" hangingPunct="1"/>
            <a:r>
              <a:rPr lang="en-US" dirty="0" smtClean="0"/>
              <a:t>0% is Completely Dry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27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27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27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27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227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Relative Humidity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9138" y="1524000"/>
            <a:ext cx="7740650" cy="4953000"/>
          </a:xfrm>
        </p:spPr>
        <p:txBody>
          <a:bodyPr/>
          <a:lstStyle/>
          <a:p>
            <a:pPr eaLnBrk="1" hangingPunct="1"/>
            <a:r>
              <a:rPr lang="en-US" dirty="0" smtClean="0"/>
              <a:t>Relative Humidity Values Change When Either:</a:t>
            </a:r>
          </a:p>
          <a:p>
            <a:pPr lvl="1" eaLnBrk="1" hangingPunct="1"/>
            <a:r>
              <a:rPr lang="en-US" dirty="0" smtClean="0"/>
              <a:t>The </a:t>
            </a:r>
            <a:r>
              <a:rPr lang="en-US" b="1" i="1" dirty="0" smtClean="0">
                <a:solidFill>
                  <a:srgbClr val="FF0000"/>
                </a:solidFill>
              </a:rPr>
              <a:t>Mass</a:t>
            </a:r>
            <a:r>
              <a:rPr lang="en-US" dirty="0" smtClean="0"/>
              <a:t> of Water Vapor Changes </a:t>
            </a:r>
            <a:r>
              <a:rPr lang="en-US" b="1" i="1" dirty="0" smtClean="0"/>
              <a:t>Or</a:t>
            </a:r>
            <a:r>
              <a:rPr lang="en-US" dirty="0" smtClean="0"/>
              <a:t> </a:t>
            </a:r>
          </a:p>
          <a:p>
            <a:pPr lvl="1" eaLnBrk="1" hangingPunct="1"/>
            <a:r>
              <a:rPr lang="en-US" dirty="0" smtClean="0"/>
              <a:t>The </a:t>
            </a:r>
            <a:r>
              <a:rPr lang="en-US" b="1" i="1" dirty="0" smtClean="0">
                <a:solidFill>
                  <a:srgbClr val="FF0000"/>
                </a:solidFill>
              </a:rPr>
              <a:t>Temperature</a:t>
            </a:r>
            <a:r>
              <a:rPr lang="en-US" dirty="0" smtClean="0"/>
              <a:t> Of The Parcel Changes</a:t>
            </a:r>
          </a:p>
          <a:p>
            <a:pPr lvl="2" eaLnBrk="1" hangingPunct="1"/>
            <a:r>
              <a:rPr lang="en-US" i="1" dirty="0" smtClean="0"/>
              <a:t>i.e.</a:t>
            </a:r>
            <a:r>
              <a:rPr lang="en-US" sz="2800" i="1" dirty="0" smtClean="0"/>
              <a:t> </a:t>
            </a:r>
            <a:r>
              <a:rPr lang="en-US" i="1" dirty="0" smtClean="0"/>
              <a:t>Saturation Vapor Pressure Will Rise Exponentially With Rising Temperature</a:t>
            </a:r>
          </a:p>
          <a:p>
            <a:pPr lvl="3" eaLnBrk="1" hangingPunct="1"/>
            <a:r>
              <a:rPr lang="en-US" dirty="0" smtClean="0"/>
              <a:t>This Means That Relative Humidity Values Can Fall Even While The Mass Of Water Vapor Remains Constant.</a:t>
            </a:r>
          </a:p>
          <a:p>
            <a:pPr lvl="3" eaLnBrk="1" hangingPunct="1"/>
            <a:r>
              <a:rPr lang="en-US" dirty="0" smtClean="0"/>
              <a:t>See Discussion on Saturation Vapor Pressure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7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07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07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07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207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207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Relative Humidity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524000"/>
            <a:ext cx="7740650" cy="49530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This Makes Relative Humidity A Poor Measure Of Humidity For Making Comparisons Between Geographic Locations!</a:t>
            </a:r>
          </a:p>
          <a:p>
            <a:pPr lvl="1" eaLnBrk="1" hangingPunct="1"/>
            <a:r>
              <a:rPr lang="en-US" sz="2400" dirty="0" smtClean="0"/>
              <a:t>i.e. Two Sites, With Different </a:t>
            </a:r>
            <a:r>
              <a:rPr lang="en-US" sz="2400" dirty="0" smtClean="0">
                <a:solidFill>
                  <a:srgbClr val="FF0000"/>
                </a:solidFill>
              </a:rPr>
              <a:t>Temperatures</a:t>
            </a:r>
            <a:r>
              <a:rPr lang="en-US" sz="2400" dirty="0" smtClean="0"/>
              <a:t>, Can Both Have RH = 100% While Containing Very Different </a:t>
            </a:r>
            <a:r>
              <a:rPr lang="en-US" sz="2400" dirty="0" smtClean="0">
                <a:solidFill>
                  <a:srgbClr val="FF0000"/>
                </a:solidFill>
              </a:rPr>
              <a:t>Masses</a:t>
            </a:r>
            <a:r>
              <a:rPr lang="en-US" sz="2400" dirty="0" smtClean="0"/>
              <a:t> Of Water Vapor</a:t>
            </a:r>
          </a:p>
          <a:p>
            <a:pPr eaLnBrk="1" hangingPunct="1"/>
            <a:r>
              <a:rPr lang="en-US" sz="2800" dirty="0" smtClean="0"/>
              <a:t>Relative Humidity Is Useful, However, As A Measure Of </a:t>
            </a:r>
            <a:r>
              <a:rPr lang="en-US" sz="2800" b="1" i="1" dirty="0" smtClean="0"/>
              <a:t>How Close To Saturation A Parcel Of Air Is</a:t>
            </a:r>
            <a:r>
              <a:rPr lang="en-US" sz="2800" dirty="0" smtClean="0"/>
              <a:t>:</a:t>
            </a:r>
          </a:p>
          <a:p>
            <a:pPr lvl="1" eaLnBrk="1" hangingPunct="1"/>
            <a:r>
              <a:rPr lang="en-US" sz="2400" dirty="0" smtClean="0"/>
              <a:t>Thus RH = 100% Means That The Parcel Of Air Has Reached Saturation.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9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09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09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09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Relative Humidity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Anticipated Changes Over A 24hr Period</a:t>
            </a:r>
          </a:p>
          <a:p>
            <a:pPr lvl="1" eaLnBrk="1" hangingPunct="1"/>
            <a:r>
              <a:rPr lang="en-US" smtClean="0"/>
              <a:t>Clearly We Can Expect Temperature To Change Through The Course Of The Day</a:t>
            </a:r>
          </a:p>
          <a:p>
            <a:pPr lvl="1" eaLnBrk="1" hangingPunct="1"/>
            <a:r>
              <a:rPr lang="en-US" smtClean="0"/>
              <a:t>Thus We Can Expect Relative Humidity To Also Change Regardless Of Any Change In ACTUAL MOISTURE in the air (i.e. E or C)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11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Relative Humidity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Low Temp = High RH (night-time, dawn) </a:t>
            </a:r>
          </a:p>
          <a:p>
            <a:pPr eaLnBrk="1" hangingPunct="1"/>
            <a:r>
              <a:rPr lang="en-US" sz="2400" dirty="0" smtClean="0"/>
              <a:t>High Temp = Low RH (day time, mid-afternoon)</a:t>
            </a:r>
            <a:br>
              <a:rPr lang="en-US" sz="24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pPr eaLnBrk="1" hangingPunct="1">
              <a:buFontTx/>
              <a:buNone/>
            </a:pPr>
            <a:endParaRPr lang="en-US" sz="2000" dirty="0" smtClean="0"/>
          </a:p>
          <a:p>
            <a:pPr eaLnBrk="1" hangingPunct="1"/>
            <a:r>
              <a:rPr lang="en-US" sz="2400" dirty="0" smtClean="0"/>
              <a:t>Remember, This Does Not Mean That The Amount Of Moisture In The Air Is Increasing/Decreasing</a:t>
            </a:r>
          </a:p>
          <a:p>
            <a:pPr lvl="1" eaLnBrk="1" hangingPunct="1"/>
            <a:r>
              <a:rPr lang="en-US" sz="2000" dirty="0" smtClean="0"/>
              <a:t>Just The Saturation Vapor Pressure Is Rising/Falling!</a:t>
            </a: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1116013" y="2708275"/>
            <a:ext cx="7164387" cy="2376488"/>
            <a:chOff x="567" y="2205"/>
            <a:chExt cx="4604" cy="1611"/>
          </a:xfrm>
        </p:grpSpPr>
        <p:sp>
          <p:nvSpPr>
            <p:cNvPr id="32773" name="Rectangle 27"/>
            <p:cNvSpPr>
              <a:spLocks noChangeArrowheads="1"/>
            </p:cNvSpPr>
            <p:nvPr/>
          </p:nvSpPr>
          <p:spPr bwMode="auto">
            <a:xfrm>
              <a:off x="567" y="2205"/>
              <a:ext cx="4604" cy="1611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74" name="Text Box 4"/>
            <p:cNvSpPr txBox="1">
              <a:spLocks noChangeArrowheads="1"/>
            </p:cNvSpPr>
            <p:nvPr/>
          </p:nvSpPr>
          <p:spPr bwMode="auto">
            <a:xfrm>
              <a:off x="919" y="3087"/>
              <a:ext cx="4224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2400" b="0"/>
            </a:p>
          </p:txBody>
        </p:sp>
        <p:sp>
          <p:nvSpPr>
            <p:cNvPr id="32775" name="Line 5"/>
            <p:cNvSpPr>
              <a:spLocks noChangeShapeType="1"/>
            </p:cNvSpPr>
            <p:nvPr/>
          </p:nvSpPr>
          <p:spPr bwMode="auto">
            <a:xfrm>
              <a:off x="1063" y="2367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76" name="Line 6"/>
            <p:cNvSpPr>
              <a:spLocks noChangeShapeType="1"/>
            </p:cNvSpPr>
            <p:nvPr/>
          </p:nvSpPr>
          <p:spPr bwMode="auto">
            <a:xfrm>
              <a:off x="4567" y="2367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77" name="Line 7"/>
            <p:cNvSpPr>
              <a:spLocks noChangeShapeType="1"/>
            </p:cNvSpPr>
            <p:nvPr/>
          </p:nvSpPr>
          <p:spPr bwMode="auto">
            <a:xfrm>
              <a:off x="1063" y="3471"/>
              <a:ext cx="350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78" name="Text Box 8"/>
            <p:cNvSpPr txBox="1">
              <a:spLocks noChangeArrowheads="1"/>
            </p:cNvSpPr>
            <p:nvPr/>
          </p:nvSpPr>
          <p:spPr bwMode="auto">
            <a:xfrm>
              <a:off x="919" y="3471"/>
              <a:ext cx="384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/>
                <a:t>12</a:t>
              </a:r>
            </a:p>
          </p:txBody>
        </p:sp>
        <p:sp>
          <p:nvSpPr>
            <p:cNvPr id="32779" name="Text Box 9"/>
            <p:cNvSpPr txBox="1">
              <a:spLocks noChangeArrowheads="1"/>
            </p:cNvSpPr>
            <p:nvPr/>
          </p:nvSpPr>
          <p:spPr bwMode="auto">
            <a:xfrm>
              <a:off x="1735" y="3471"/>
              <a:ext cx="384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/>
                <a:t>6</a:t>
              </a:r>
            </a:p>
          </p:txBody>
        </p:sp>
        <p:sp>
          <p:nvSpPr>
            <p:cNvPr id="32780" name="Text Box 10"/>
            <p:cNvSpPr txBox="1">
              <a:spLocks noChangeArrowheads="1"/>
            </p:cNvSpPr>
            <p:nvPr/>
          </p:nvSpPr>
          <p:spPr bwMode="auto">
            <a:xfrm>
              <a:off x="2599" y="3471"/>
              <a:ext cx="384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/>
                <a:t>12</a:t>
              </a:r>
            </a:p>
          </p:txBody>
        </p:sp>
        <p:sp>
          <p:nvSpPr>
            <p:cNvPr id="32781" name="Text Box 11"/>
            <p:cNvSpPr txBox="1">
              <a:spLocks noChangeArrowheads="1"/>
            </p:cNvSpPr>
            <p:nvPr/>
          </p:nvSpPr>
          <p:spPr bwMode="auto">
            <a:xfrm>
              <a:off x="3559" y="3471"/>
              <a:ext cx="384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/>
                <a:t>6</a:t>
              </a:r>
            </a:p>
          </p:txBody>
        </p:sp>
        <p:sp>
          <p:nvSpPr>
            <p:cNvPr id="32782" name="Text Box 12"/>
            <p:cNvSpPr txBox="1">
              <a:spLocks noChangeArrowheads="1"/>
            </p:cNvSpPr>
            <p:nvPr/>
          </p:nvSpPr>
          <p:spPr bwMode="auto">
            <a:xfrm>
              <a:off x="4279" y="3471"/>
              <a:ext cx="384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/>
                <a:t>12</a:t>
              </a:r>
            </a:p>
          </p:txBody>
        </p:sp>
        <p:sp>
          <p:nvSpPr>
            <p:cNvPr id="32783" name="Text Box 13"/>
            <p:cNvSpPr txBox="1">
              <a:spLocks noChangeArrowheads="1"/>
            </p:cNvSpPr>
            <p:nvPr/>
          </p:nvSpPr>
          <p:spPr bwMode="auto">
            <a:xfrm>
              <a:off x="679" y="2698"/>
              <a:ext cx="384" cy="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>
                  <a:solidFill>
                    <a:srgbClr val="FF3300"/>
                  </a:solidFill>
                </a:rPr>
                <a:t>RH</a:t>
              </a:r>
            </a:p>
          </p:txBody>
        </p:sp>
        <p:sp>
          <p:nvSpPr>
            <p:cNvPr id="32784" name="Text Box 14"/>
            <p:cNvSpPr txBox="1">
              <a:spLocks noChangeArrowheads="1"/>
            </p:cNvSpPr>
            <p:nvPr/>
          </p:nvSpPr>
          <p:spPr bwMode="auto">
            <a:xfrm>
              <a:off x="4604" y="2364"/>
              <a:ext cx="384" cy="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>
                  <a:solidFill>
                    <a:srgbClr val="FFFF00"/>
                  </a:solidFill>
                </a:rPr>
                <a:t>TEMP</a:t>
              </a:r>
            </a:p>
          </p:txBody>
        </p:sp>
        <p:sp>
          <p:nvSpPr>
            <p:cNvPr id="32785" name="Line 15"/>
            <p:cNvSpPr>
              <a:spLocks noChangeShapeType="1"/>
            </p:cNvSpPr>
            <p:nvPr/>
          </p:nvSpPr>
          <p:spPr bwMode="auto">
            <a:xfrm flipV="1">
              <a:off x="4990" y="2591"/>
              <a:ext cx="0" cy="624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6" name="Line 20"/>
            <p:cNvSpPr>
              <a:spLocks noChangeShapeType="1"/>
            </p:cNvSpPr>
            <p:nvPr/>
          </p:nvSpPr>
          <p:spPr bwMode="auto">
            <a:xfrm flipV="1">
              <a:off x="1927" y="2568"/>
              <a:ext cx="1407" cy="658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7" name="Line 21"/>
            <p:cNvSpPr>
              <a:spLocks noChangeShapeType="1"/>
            </p:cNvSpPr>
            <p:nvPr/>
          </p:nvSpPr>
          <p:spPr bwMode="auto">
            <a:xfrm>
              <a:off x="3356" y="2546"/>
              <a:ext cx="1211" cy="493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8" name="Line 22"/>
            <p:cNvSpPr>
              <a:spLocks noChangeShapeType="1"/>
            </p:cNvSpPr>
            <p:nvPr/>
          </p:nvSpPr>
          <p:spPr bwMode="auto">
            <a:xfrm>
              <a:off x="1066" y="2886"/>
              <a:ext cx="839" cy="34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9" name="Line 23"/>
            <p:cNvSpPr>
              <a:spLocks noChangeShapeType="1"/>
            </p:cNvSpPr>
            <p:nvPr/>
          </p:nvSpPr>
          <p:spPr bwMode="auto">
            <a:xfrm>
              <a:off x="1950" y="2568"/>
              <a:ext cx="1384" cy="65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90" name="Line 24"/>
            <p:cNvSpPr>
              <a:spLocks noChangeShapeType="1"/>
            </p:cNvSpPr>
            <p:nvPr/>
          </p:nvSpPr>
          <p:spPr bwMode="auto">
            <a:xfrm flipV="1">
              <a:off x="3379" y="2751"/>
              <a:ext cx="1188" cy="49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91" name="Line 25"/>
            <p:cNvSpPr>
              <a:spLocks noChangeShapeType="1"/>
            </p:cNvSpPr>
            <p:nvPr/>
          </p:nvSpPr>
          <p:spPr bwMode="auto">
            <a:xfrm flipV="1">
              <a:off x="1066" y="2568"/>
              <a:ext cx="861" cy="477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92" name="Line 26"/>
            <p:cNvSpPr>
              <a:spLocks noChangeShapeType="1"/>
            </p:cNvSpPr>
            <p:nvPr/>
          </p:nvSpPr>
          <p:spPr bwMode="auto">
            <a:xfrm flipV="1">
              <a:off x="703" y="2636"/>
              <a:ext cx="0" cy="62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009" name="AutoShape 17"/>
            <p:cNvSpPr>
              <a:spLocks noChangeArrowheads="1"/>
            </p:cNvSpPr>
            <p:nvPr/>
          </p:nvSpPr>
          <p:spPr bwMode="auto">
            <a:xfrm>
              <a:off x="3266" y="2455"/>
              <a:ext cx="192" cy="194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020" name="AutoShape 28"/>
            <p:cNvSpPr>
              <a:spLocks noChangeArrowheads="1"/>
            </p:cNvSpPr>
            <p:nvPr/>
          </p:nvSpPr>
          <p:spPr bwMode="auto">
            <a:xfrm>
              <a:off x="1837" y="3113"/>
              <a:ext cx="192" cy="192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021" name="AutoShape 29"/>
            <p:cNvSpPr>
              <a:spLocks noChangeArrowheads="1"/>
            </p:cNvSpPr>
            <p:nvPr/>
          </p:nvSpPr>
          <p:spPr bwMode="auto">
            <a:xfrm>
              <a:off x="3266" y="3135"/>
              <a:ext cx="192" cy="194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022" name="AutoShape 30"/>
            <p:cNvSpPr>
              <a:spLocks noChangeArrowheads="1"/>
            </p:cNvSpPr>
            <p:nvPr/>
          </p:nvSpPr>
          <p:spPr bwMode="auto">
            <a:xfrm>
              <a:off x="1837" y="2455"/>
              <a:ext cx="192" cy="194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12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12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12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212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Dew Point Temperature</a:t>
            </a: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524000"/>
            <a:ext cx="7618413" cy="4953000"/>
          </a:xfrm>
        </p:spPr>
        <p:txBody>
          <a:bodyPr/>
          <a:lstStyle/>
          <a:p>
            <a:pPr eaLnBrk="1" hangingPunct="1"/>
            <a:r>
              <a:rPr lang="en-US" dirty="0" smtClean="0"/>
              <a:t>The Temperature To Which A Parcel Of Air Must Be Cooled For Saturation Vapor Pressure To Be Equal To The Vapor Pressure</a:t>
            </a:r>
          </a:p>
          <a:p>
            <a:pPr lvl="1" eaLnBrk="1" hangingPunct="1"/>
            <a:r>
              <a:rPr lang="en-US" dirty="0" smtClean="0"/>
              <a:t>In Other Words, Cooled Until RH = 100% And The Point Of Saturation Is Reached!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16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16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Distribution Of Water In EAS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Of ALL Water On Earth (100%):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Oceans = 97.2%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Freshwater = 2.8%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Of All FRESH Water On Earth (100%):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Ice Sheets &amp; Glaciers: 77.14%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Groundwater: 22.2%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Lakes &amp; Reservoirs: 0.61%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Atmosphere: 0.03%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Rivers &amp; Streams: 0.003%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The FRESH WATER That We SEE Makes Up Less Than 1% Of ALL The Water In The EAS…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17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17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17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1177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1177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FIG04_0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338" y="225425"/>
            <a:ext cx="8534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215900" y="6237288"/>
            <a:ext cx="4038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Arial" charset="0"/>
              </a:rPr>
              <a:t>Fig. 5-7, p. 140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Garden%20spider%20in%20dew%20laced%20web_Vert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7" descr="543px-GrassCoatedInFrost">
            <a:hlinkClick r:id="rId4"/>
          </p:cNvPr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3588" y="0"/>
            <a:ext cx="4570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Dew Point Temperature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Dew Point, Therefore, Does </a:t>
            </a:r>
            <a:r>
              <a:rPr lang="en-US" b="1" u="sng" dirty="0" smtClean="0"/>
              <a:t>Not</a:t>
            </a:r>
            <a:r>
              <a:rPr lang="en-US" dirty="0" smtClean="0"/>
              <a:t> Change With Temperature!</a:t>
            </a:r>
          </a:p>
          <a:p>
            <a:pPr lvl="1" eaLnBrk="1" hangingPunct="1"/>
            <a:r>
              <a:rPr lang="en-US" dirty="0" smtClean="0"/>
              <a:t>Instead It Is Set By The Amount Of </a:t>
            </a:r>
            <a:r>
              <a:rPr lang="en-US" dirty="0" smtClean="0">
                <a:solidFill>
                  <a:srgbClr val="FF0000"/>
                </a:solidFill>
              </a:rPr>
              <a:t>Moisture</a:t>
            </a:r>
            <a:r>
              <a:rPr lang="en-US" dirty="0" smtClean="0"/>
              <a:t> In The Air</a:t>
            </a:r>
          </a:p>
          <a:p>
            <a:pPr lvl="1" eaLnBrk="1" hangingPunct="1"/>
            <a:r>
              <a:rPr lang="en-US" dirty="0" smtClean="0"/>
              <a:t>This Makes Dew Point A Useful Measure For Comparing Water Vapor Amounts Between Geographic Locations AND </a:t>
            </a:r>
            <a:r>
              <a:rPr lang="en-US" u="sng" dirty="0" smtClean="0"/>
              <a:t>Still Describes How Close Air is To Saturation</a:t>
            </a:r>
            <a:r>
              <a:rPr lang="en-US" dirty="0" smtClean="0"/>
              <a:t>!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18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18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18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Dew Point Temperature</a:t>
            </a:r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524000"/>
            <a:ext cx="7689850" cy="4953000"/>
          </a:xfrm>
        </p:spPr>
        <p:txBody>
          <a:bodyPr/>
          <a:lstStyle/>
          <a:p>
            <a:pPr eaLnBrk="1" hangingPunct="1"/>
            <a:r>
              <a:rPr lang="en-US" dirty="0" smtClean="0"/>
              <a:t>Provides An Indication Of Relative Humidity When Compared To Present Temperature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lvl="1" eaLnBrk="1" hangingPunct="1"/>
            <a:r>
              <a:rPr lang="en-US" dirty="0" smtClean="0"/>
              <a:t>If they are CLOSE TOGETHER or IDENTICAL, then Relative Humidity is HIGH.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152525" y="3141663"/>
            <a:ext cx="7164388" cy="1835150"/>
            <a:chOff x="726" y="2750"/>
            <a:chExt cx="4513" cy="1156"/>
          </a:xfrm>
        </p:grpSpPr>
        <p:sp>
          <p:nvSpPr>
            <p:cNvPr id="37893" name="Rectangle 15"/>
            <p:cNvSpPr>
              <a:spLocks noChangeArrowheads="1"/>
            </p:cNvSpPr>
            <p:nvPr/>
          </p:nvSpPr>
          <p:spPr bwMode="auto">
            <a:xfrm>
              <a:off x="726" y="2750"/>
              <a:ext cx="4513" cy="1156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94" name="Oval 9"/>
            <p:cNvSpPr>
              <a:spLocks noChangeArrowheads="1"/>
            </p:cNvSpPr>
            <p:nvPr/>
          </p:nvSpPr>
          <p:spPr bwMode="auto">
            <a:xfrm>
              <a:off x="3365" y="2962"/>
              <a:ext cx="672" cy="672"/>
            </a:xfrm>
            <a:prstGeom prst="ellips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95" name="Line 10"/>
            <p:cNvSpPr>
              <a:spLocks noChangeShapeType="1"/>
            </p:cNvSpPr>
            <p:nvPr/>
          </p:nvSpPr>
          <p:spPr bwMode="auto">
            <a:xfrm>
              <a:off x="4022" y="3386"/>
              <a:ext cx="960" cy="33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96" name="Line 11"/>
            <p:cNvSpPr>
              <a:spLocks noChangeShapeType="1"/>
            </p:cNvSpPr>
            <p:nvPr/>
          </p:nvSpPr>
          <p:spPr bwMode="auto">
            <a:xfrm flipV="1">
              <a:off x="4668" y="3521"/>
              <a:ext cx="384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97" name="Text Box 12"/>
            <p:cNvSpPr txBox="1">
              <a:spLocks noChangeArrowheads="1"/>
            </p:cNvSpPr>
            <p:nvPr/>
          </p:nvSpPr>
          <p:spPr bwMode="auto">
            <a:xfrm>
              <a:off x="3144" y="2886"/>
              <a:ext cx="43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200">
                  <a:solidFill>
                    <a:srgbClr val="FF3300"/>
                  </a:solidFill>
                </a:rPr>
                <a:t>68</a:t>
              </a:r>
            </a:p>
          </p:txBody>
        </p:sp>
        <p:sp>
          <p:nvSpPr>
            <p:cNvPr id="37898" name="Text Box 13"/>
            <p:cNvSpPr txBox="1">
              <a:spLocks noChangeArrowheads="1"/>
            </p:cNvSpPr>
            <p:nvPr/>
          </p:nvSpPr>
          <p:spPr bwMode="auto">
            <a:xfrm>
              <a:off x="3151" y="3434"/>
              <a:ext cx="43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200">
                  <a:solidFill>
                    <a:srgbClr val="FF3300"/>
                  </a:solidFill>
                </a:rPr>
                <a:t>58</a:t>
              </a:r>
            </a:p>
          </p:txBody>
        </p:sp>
        <p:sp>
          <p:nvSpPr>
            <p:cNvPr id="37899" name="Oval 16"/>
            <p:cNvSpPr>
              <a:spLocks noChangeArrowheads="1"/>
            </p:cNvSpPr>
            <p:nvPr/>
          </p:nvSpPr>
          <p:spPr bwMode="auto">
            <a:xfrm>
              <a:off x="1247" y="3007"/>
              <a:ext cx="672" cy="672"/>
            </a:xfrm>
            <a:prstGeom prst="ellips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0" name="Line 17"/>
            <p:cNvSpPr>
              <a:spLocks noChangeShapeType="1"/>
            </p:cNvSpPr>
            <p:nvPr/>
          </p:nvSpPr>
          <p:spPr bwMode="auto">
            <a:xfrm>
              <a:off x="1904" y="3431"/>
              <a:ext cx="960" cy="33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1" name="Line 18"/>
            <p:cNvSpPr>
              <a:spLocks noChangeShapeType="1"/>
            </p:cNvSpPr>
            <p:nvPr/>
          </p:nvSpPr>
          <p:spPr bwMode="auto">
            <a:xfrm flipV="1">
              <a:off x="2550" y="3566"/>
              <a:ext cx="384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2" name="Text Box 19"/>
            <p:cNvSpPr txBox="1">
              <a:spLocks noChangeArrowheads="1"/>
            </p:cNvSpPr>
            <p:nvPr/>
          </p:nvSpPr>
          <p:spPr bwMode="auto">
            <a:xfrm>
              <a:off x="1026" y="2931"/>
              <a:ext cx="43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200">
                  <a:solidFill>
                    <a:srgbClr val="FF3300"/>
                  </a:solidFill>
                </a:rPr>
                <a:t>68</a:t>
              </a:r>
            </a:p>
          </p:txBody>
        </p:sp>
        <p:sp>
          <p:nvSpPr>
            <p:cNvPr id="37903" name="Text Box 20"/>
            <p:cNvSpPr txBox="1">
              <a:spLocks noChangeArrowheads="1"/>
            </p:cNvSpPr>
            <p:nvPr/>
          </p:nvSpPr>
          <p:spPr bwMode="auto">
            <a:xfrm>
              <a:off x="1033" y="3479"/>
              <a:ext cx="43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200">
                  <a:solidFill>
                    <a:srgbClr val="FF3300"/>
                  </a:solidFill>
                </a:rPr>
                <a:t>67</a:t>
              </a:r>
            </a:p>
          </p:txBody>
        </p:sp>
        <p:sp>
          <p:nvSpPr>
            <p:cNvPr id="37904" name="Text Box 21"/>
            <p:cNvSpPr txBox="1">
              <a:spLocks noChangeArrowheads="1"/>
            </p:cNvSpPr>
            <p:nvPr/>
          </p:nvSpPr>
          <p:spPr bwMode="auto">
            <a:xfrm>
              <a:off x="748" y="3725"/>
              <a:ext cx="61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00">
                  <a:solidFill>
                    <a:srgbClr val="FF3300"/>
                  </a:solidFill>
                  <a:latin typeface="Tahoma" charset="0"/>
                </a:rPr>
                <a:t>Dew Point</a:t>
              </a:r>
            </a:p>
          </p:txBody>
        </p:sp>
        <p:sp>
          <p:nvSpPr>
            <p:cNvPr id="37905" name="Text Box 22"/>
            <p:cNvSpPr txBox="1">
              <a:spLocks noChangeArrowheads="1"/>
            </p:cNvSpPr>
            <p:nvPr/>
          </p:nvSpPr>
          <p:spPr bwMode="auto">
            <a:xfrm>
              <a:off x="748" y="2772"/>
              <a:ext cx="65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00">
                  <a:solidFill>
                    <a:srgbClr val="FF3300"/>
                  </a:solidFill>
                  <a:latin typeface="Tahoma" charset="0"/>
                </a:rPr>
                <a:t>Temperature</a:t>
              </a:r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20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20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Hydrologic Cycle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The Continuous Circulation Of All </a:t>
            </a:r>
            <a:r>
              <a:rPr lang="en-US" dirty="0" smtClean="0">
                <a:solidFill>
                  <a:srgbClr val="FF0000"/>
                </a:solidFill>
              </a:rPr>
              <a:t>Water</a:t>
            </a:r>
            <a:r>
              <a:rPr lang="en-US" dirty="0" smtClean="0"/>
              <a:t> Within The EAS Is Called The Hydrologic Cycle.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Driven By </a:t>
            </a:r>
            <a:r>
              <a:rPr lang="en-US" dirty="0" smtClean="0">
                <a:solidFill>
                  <a:srgbClr val="FF0000"/>
                </a:solidFill>
              </a:rPr>
              <a:t>Solar Radiation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Water Is Moved, In It’s Various States, From One ‘Store’ To Another By Various Physical Processes: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 err="1" smtClean="0"/>
              <a:t>Evapotranspiration</a:t>
            </a:r>
            <a:r>
              <a:rPr lang="en-US" dirty="0" smtClean="0"/>
              <a:t> (Evaporation &amp; Transpiration)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 smtClean="0"/>
              <a:t>Condensation &amp; Advection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 smtClean="0"/>
              <a:t>Precipitation &amp; Infiltration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 smtClean="0"/>
              <a:t>Runoff &amp; Subsurface Flow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32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32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32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132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32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32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Hydrologic Cycle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New Terms:</a:t>
            </a:r>
          </a:p>
          <a:p>
            <a:pPr lvl="1" eaLnBrk="1" hangingPunct="1">
              <a:spcBef>
                <a:spcPct val="0"/>
              </a:spcBef>
            </a:pPr>
            <a:r>
              <a:rPr lang="en-US" dirty="0" err="1" smtClean="0"/>
              <a:t>Evapotranspiration</a:t>
            </a:r>
            <a:endParaRPr lang="en-US" dirty="0" smtClean="0"/>
          </a:p>
          <a:p>
            <a:pPr lvl="2" eaLnBrk="1" hangingPunct="1">
              <a:spcBef>
                <a:spcPct val="0"/>
              </a:spcBef>
            </a:pPr>
            <a:r>
              <a:rPr lang="en-US" dirty="0" smtClean="0"/>
              <a:t>The Sum Of </a:t>
            </a:r>
            <a:r>
              <a:rPr lang="en-US" dirty="0" smtClean="0">
                <a:solidFill>
                  <a:srgbClr val="FF0000"/>
                </a:solidFill>
              </a:rPr>
              <a:t>Evaporation</a:t>
            </a:r>
            <a:r>
              <a:rPr lang="en-US" dirty="0" smtClean="0"/>
              <a:t> And Plant </a:t>
            </a:r>
            <a:r>
              <a:rPr lang="en-US" dirty="0" smtClean="0">
                <a:solidFill>
                  <a:srgbClr val="FF0000"/>
                </a:solidFill>
              </a:rPr>
              <a:t>Transpiration</a:t>
            </a:r>
            <a:r>
              <a:rPr lang="en-US" dirty="0" smtClean="0"/>
              <a:t>.</a:t>
            </a:r>
          </a:p>
          <a:p>
            <a:pPr lvl="3" eaLnBrk="1" hangingPunct="1">
              <a:spcBef>
                <a:spcPct val="0"/>
              </a:spcBef>
            </a:pPr>
            <a:r>
              <a:rPr lang="en-US" dirty="0" smtClean="0"/>
              <a:t>Transpiration accounts for the transition of water from the soil to the atmosphere through a plant.</a:t>
            </a:r>
          </a:p>
          <a:p>
            <a:pPr lvl="3" eaLnBrk="1" hangingPunct="1">
              <a:spcBef>
                <a:spcPct val="0"/>
              </a:spcBef>
            </a:pPr>
            <a:r>
              <a:rPr lang="en-US" dirty="0" smtClean="0"/>
              <a:t>(Note the implicit change of state from liquid to gas)</a:t>
            </a:r>
          </a:p>
          <a:p>
            <a:pPr lvl="1" eaLnBrk="1" hangingPunct="1">
              <a:spcBef>
                <a:spcPct val="0"/>
              </a:spcBef>
            </a:pPr>
            <a:r>
              <a:rPr lang="en-US" dirty="0" smtClean="0"/>
              <a:t>Infiltration</a:t>
            </a:r>
          </a:p>
          <a:p>
            <a:pPr lvl="2" eaLnBrk="1" hangingPunct="1">
              <a:spcBef>
                <a:spcPct val="0"/>
              </a:spcBef>
            </a:pPr>
            <a:r>
              <a:rPr lang="en-US" dirty="0" smtClean="0"/>
              <a:t>The flow of water from the surface </a:t>
            </a:r>
            <a:r>
              <a:rPr lang="en-US" dirty="0" smtClean="0">
                <a:solidFill>
                  <a:srgbClr val="FF0000"/>
                </a:solidFill>
              </a:rPr>
              <a:t>into</a:t>
            </a:r>
            <a:r>
              <a:rPr lang="en-US" dirty="0" smtClean="0"/>
              <a:t> the ground. </a:t>
            </a:r>
          </a:p>
          <a:p>
            <a:pPr lvl="1" eaLnBrk="1" hangingPunct="1">
              <a:spcBef>
                <a:spcPct val="0"/>
              </a:spcBef>
            </a:pPr>
            <a:r>
              <a:rPr lang="en-US" dirty="0" smtClean="0"/>
              <a:t>Runoff </a:t>
            </a:r>
          </a:p>
          <a:p>
            <a:pPr lvl="2" eaLnBrk="1" hangingPunct="1">
              <a:spcBef>
                <a:spcPct val="0"/>
              </a:spcBef>
            </a:pPr>
            <a:r>
              <a:rPr lang="en-US" dirty="0" smtClean="0"/>
              <a:t>Flow of water </a:t>
            </a:r>
            <a:r>
              <a:rPr lang="en-US" dirty="0" smtClean="0">
                <a:solidFill>
                  <a:srgbClr val="FF0000"/>
                </a:solidFill>
              </a:rPr>
              <a:t>across</a:t>
            </a:r>
            <a:r>
              <a:rPr lang="en-US" dirty="0" smtClean="0"/>
              <a:t> the ground.</a:t>
            </a:r>
          </a:p>
          <a:p>
            <a:pPr lvl="1" eaLnBrk="1" hangingPunct="1">
              <a:spcBef>
                <a:spcPct val="0"/>
              </a:spcBef>
            </a:pPr>
            <a:r>
              <a:rPr lang="en-US" dirty="0" smtClean="0"/>
              <a:t>Subsurface Flow</a:t>
            </a:r>
          </a:p>
          <a:p>
            <a:pPr lvl="2" eaLnBrk="1" hangingPunct="1">
              <a:spcBef>
                <a:spcPct val="0"/>
              </a:spcBef>
            </a:pPr>
            <a:r>
              <a:rPr lang="en-US" dirty="0" smtClean="0"/>
              <a:t>Flow of water </a:t>
            </a:r>
            <a:r>
              <a:rPr lang="en-US" dirty="0" smtClean="0">
                <a:solidFill>
                  <a:srgbClr val="FF0000"/>
                </a:solidFill>
              </a:rPr>
              <a:t>beneath </a:t>
            </a:r>
            <a:r>
              <a:rPr lang="en-US" dirty="0" smtClean="0"/>
              <a:t>the ground.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0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40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40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40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40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40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40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40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140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140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500"/>
                                        <p:tgtEl>
                                          <p:spTgt spid="1402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" name="EnergyUncomp640.mpe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267" name="Picture 4" descr="800px-Water_cyc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Hydrologic Cycle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2800" dirty="0" smtClean="0"/>
              <a:t>Storage Occurs In The Following Reservoirs (Points Of Residence Between Transfer Mechanisms):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2400" dirty="0" smtClean="0"/>
              <a:t>Oceans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2400" dirty="0" smtClean="0"/>
              <a:t>Ice Caps &amp; Glaciers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2400" dirty="0" smtClean="0"/>
              <a:t>Groundwater Aquifers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2400" dirty="0" smtClean="0"/>
              <a:t>Lakes &amp; Reservoirs</a:t>
            </a:r>
          </a:p>
          <a:p>
            <a:pPr eaLnBrk="1" hangingPunct="1">
              <a:spcBef>
                <a:spcPct val="0"/>
              </a:spcBef>
            </a:pPr>
            <a:r>
              <a:rPr lang="en-US" sz="2800" dirty="0" smtClean="0"/>
              <a:t>The amount of water (</a:t>
            </a:r>
            <a:r>
              <a:rPr lang="en-US" sz="2800" dirty="0" smtClean="0">
                <a:solidFill>
                  <a:srgbClr val="FF0000"/>
                </a:solidFill>
              </a:rPr>
              <a:t>mass</a:t>
            </a:r>
            <a:r>
              <a:rPr lang="en-US" sz="2800" dirty="0" smtClean="0"/>
              <a:t>) within the hydrosphere remains, essentially, </a:t>
            </a:r>
            <a:r>
              <a:rPr lang="en-US" sz="2800" dirty="0" smtClean="0">
                <a:solidFill>
                  <a:srgbClr val="FF0000"/>
                </a:solidFill>
              </a:rPr>
              <a:t>constant</a:t>
            </a:r>
            <a:r>
              <a:rPr lang="en-US" sz="2800" dirty="0" smtClean="0"/>
              <a:t>.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2400" dirty="0" smtClean="0"/>
              <a:t>Similarly, the amount of water within each of the reservoirs, on average, remains </a:t>
            </a:r>
            <a:r>
              <a:rPr lang="en-US" sz="2400" dirty="0" smtClean="0">
                <a:solidFill>
                  <a:srgbClr val="FF0000"/>
                </a:solidFill>
              </a:rPr>
              <a:t>constant </a:t>
            </a:r>
            <a:r>
              <a:rPr lang="en-US" sz="2400" dirty="0" smtClean="0"/>
              <a:t>(</a:t>
            </a:r>
            <a:r>
              <a:rPr lang="en-US" sz="2400" dirty="0" smtClean="0">
                <a:solidFill>
                  <a:srgbClr val="FF0000"/>
                </a:solidFill>
              </a:rPr>
              <a:t>100%</a:t>
            </a:r>
            <a:r>
              <a:rPr lang="en-US" sz="2400" dirty="0" smtClean="0"/>
              <a:t> In, </a:t>
            </a:r>
            <a:r>
              <a:rPr lang="en-US" sz="2400" dirty="0" smtClean="0">
                <a:solidFill>
                  <a:srgbClr val="FF0000"/>
                </a:solidFill>
              </a:rPr>
              <a:t>100%</a:t>
            </a:r>
            <a:r>
              <a:rPr lang="en-US" sz="2400" dirty="0" smtClean="0"/>
              <a:t> Out)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33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33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33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33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33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33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33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Humidity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spcBef>
                <a:spcPct val="10000"/>
              </a:spcBef>
            </a:pPr>
            <a:r>
              <a:rPr lang="en-US" sz="2800" dirty="0" smtClean="0"/>
              <a:t>What is </a:t>
            </a:r>
            <a:r>
              <a:rPr lang="en-US" sz="2800" b="1" dirty="0" smtClean="0"/>
              <a:t>Water Vapor?</a:t>
            </a:r>
            <a:endParaRPr lang="en-US" sz="2800" b="1" i="1" dirty="0" smtClean="0"/>
          </a:p>
          <a:p>
            <a:pPr lvl="1" eaLnBrk="1" hangingPunct="1">
              <a:lnSpc>
                <a:spcPct val="90000"/>
              </a:lnSpc>
              <a:spcBef>
                <a:spcPct val="10000"/>
              </a:spcBef>
            </a:pPr>
            <a:r>
              <a:rPr lang="en-US" sz="2400" dirty="0" smtClean="0"/>
              <a:t>Water in the “Gas” Phase:</a:t>
            </a:r>
            <a:endParaRPr lang="en-US" sz="2800" dirty="0" smtClean="0"/>
          </a:p>
          <a:p>
            <a:pPr eaLnBrk="1" hangingPunct="1">
              <a:lnSpc>
                <a:spcPct val="90000"/>
              </a:lnSpc>
              <a:spcBef>
                <a:spcPct val="10000"/>
              </a:spcBef>
            </a:pPr>
            <a:r>
              <a:rPr lang="en-US" sz="2800" dirty="0" smtClean="0"/>
              <a:t>Defined As </a:t>
            </a:r>
            <a:r>
              <a:rPr lang="en-US" sz="2800" i="1" dirty="0" smtClean="0"/>
              <a:t>“The Amount Of </a:t>
            </a:r>
            <a:r>
              <a:rPr lang="en-US" sz="2800" i="1" dirty="0" smtClean="0">
                <a:solidFill>
                  <a:srgbClr val="FF0000"/>
                </a:solidFill>
              </a:rPr>
              <a:t>Water </a:t>
            </a:r>
            <a:r>
              <a:rPr lang="en-US" sz="2800" b="1" i="1" u="sng" dirty="0" smtClean="0">
                <a:solidFill>
                  <a:srgbClr val="FF0000"/>
                </a:solidFill>
              </a:rPr>
              <a:t>Vapor</a:t>
            </a:r>
            <a:r>
              <a:rPr lang="en-US" sz="2800" i="1" dirty="0" smtClean="0"/>
              <a:t/>
            </a:r>
            <a:br>
              <a:rPr lang="en-US" sz="2800" i="1" dirty="0" smtClean="0"/>
            </a:br>
            <a:r>
              <a:rPr lang="en-US" sz="2800" i="1" dirty="0" smtClean="0"/>
              <a:t>In The Air” (Does Not Account For </a:t>
            </a:r>
            <a:r>
              <a:rPr lang="en-US" sz="2800" i="1" dirty="0" smtClean="0">
                <a:solidFill>
                  <a:srgbClr val="FF0000"/>
                </a:solidFill>
              </a:rPr>
              <a:t>Liquid Water</a:t>
            </a:r>
            <a:r>
              <a:rPr lang="en-US" sz="2800" i="1" dirty="0" smtClean="0"/>
              <a:t>)</a:t>
            </a:r>
          </a:p>
          <a:p>
            <a:pPr lvl="1" eaLnBrk="1" hangingPunct="1">
              <a:lnSpc>
                <a:spcPct val="90000"/>
              </a:lnSpc>
              <a:spcBef>
                <a:spcPct val="10000"/>
              </a:spcBef>
            </a:pPr>
            <a:r>
              <a:rPr lang="en-US" sz="2400" dirty="0" smtClean="0"/>
              <a:t>Humidity Is Affected By Various Factors:</a:t>
            </a:r>
          </a:p>
          <a:p>
            <a:pPr lvl="2" eaLnBrk="1" hangingPunct="1">
              <a:lnSpc>
                <a:spcPct val="90000"/>
              </a:lnSpc>
              <a:spcBef>
                <a:spcPct val="10000"/>
              </a:spcBef>
            </a:pPr>
            <a:r>
              <a:rPr lang="en-US" sz="2000" dirty="0" smtClean="0"/>
              <a:t>Rates of Evaporation (E)</a:t>
            </a:r>
          </a:p>
          <a:p>
            <a:pPr lvl="3" eaLnBrk="1" hangingPunct="1">
              <a:lnSpc>
                <a:spcPct val="90000"/>
              </a:lnSpc>
              <a:spcBef>
                <a:spcPct val="10000"/>
              </a:spcBef>
            </a:pPr>
            <a:r>
              <a:rPr lang="en-US" sz="1800" dirty="0" smtClean="0"/>
              <a:t>high = higher humidity</a:t>
            </a:r>
          </a:p>
          <a:p>
            <a:pPr lvl="3" eaLnBrk="1" hangingPunct="1">
              <a:lnSpc>
                <a:spcPct val="90000"/>
              </a:lnSpc>
              <a:spcBef>
                <a:spcPct val="10000"/>
              </a:spcBef>
            </a:pPr>
            <a:r>
              <a:rPr lang="en-US" sz="1800" dirty="0" smtClean="0"/>
              <a:t>low = lower humidity</a:t>
            </a:r>
          </a:p>
          <a:p>
            <a:pPr lvl="2" eaLnBrk="1" hangingPunct="1">
              <a:lnSpc>
                <a:spcPct val="90000"/>
              </a:lnSpc>
              <a:spcBef>
                <a:spcPct val="10000"/>
              </a:spcBef>
            </a:pPr>
            <a:r>
              <a:rPr lang="en-US" sz="2000" dirty="0" smtClean="0"/>
              <a:t>Rates of Condensation (C)</a:t>
            </a:r>
          </a:p>
          <a:p>
            <a:pPr lvl="3" eaLnBrk="1" hangingPunct="1">
              <a:lnSpc>
                <a:spcPct val="90000"/>
              </a:lnSpc>
              <a:spcBef>
                <a:spcPct val="10000"/>
              </a:spcBef>
            </a:pPr>
            <a:r>
              <a:rPr lang="en-US" sz="1800" dirty="0" smtClean="0"/>
              <a:t>high = lower humidity</a:t>
            </a:r>
          </a:p>
          <a:p>
            <a:pPr lvl="3" eaLnBrk="1" hangingPunct="1">
              <a:lnSpc>
                <a:spcPct val="90000"/>
              </a:lnSpc>
              <a:spcBef>
                <a:spcPct val="10000"/>
              </a:spcBef>
            </a:pPr>
            <a:r>
              <a:rPr lang="en-US" sz="1800" dirty="0" smtClean="0"/>
              <a:t>low = higher humidity</a:t>
            </a:r>
          </a:p>
          <a:p>
            <a:pPr lvl="1" eaLnBrk="1" hangingPunct="1">
              <a:lnSpc>
                <a:spcPct val="90000"/>
              </a:lnSpc>
              <a:spcBef>
                <a:spcPct val="10000"/>
              </a:spcBef>
            </a:pPr>
            <a:r>
              <a:rPr lang="en-US" sz="2400" dirty="0" smtClean="0"/>
              <a:t>*Temp Affect Rates Of </a:t>
            </a:r>
            <a:r>
              <a:rPr lang="en-US" sz="2400" dirty="0" smtClean="0">
                <a:solidFill>
                  <a:srgbClr val="FF0000"/>
                </a:solidFill>
              </a:rPr>
              <a:t>Evaporation &amp; Condensation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1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81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81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81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81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81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81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81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181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181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1812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oint of reference design template">
  <a:themeElements>
    <a:clrScheme name="Point of reference design template 12">
      <a:dk1>
        <a:srgbClr val="09817E"/>
      </a:dk1>
      <a:lt1>
        <a:srgbClr val="FFFFFF"/>
      </a:lt1>
      <a:dk2>
        <a:srgbClr val="0281BA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66D6B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int of reference design templat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oint of reference design templat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int of reference design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int of reference design template 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int of reference design template 4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int of reference design template 5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int of reference design template 6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int of reference design template 7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int of reference design template 8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int of reference design template 9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int of reference design template 10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int of reference design template 1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int of reference design template 12">
        <a:dk1>
          <a:srgbClr val="09817E"/>
        </a:dk1>
        <a:lt1>
          <a:srgbClr val="FFFFFF"/>
        </a:lt1>
        <a:dk2>
          <a:srgbClr val="0281BA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66D6B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5342</TotalTime>
  <Words>1477</Words>
  <Application>Microsoft Office PowerPoint</Application>
  <PresentationFormat>On-screen Show (4:3)</PresentationFormat>
  <Paragraphs>264</Paragraphs>
  <Slides>33</Slides>
  <Notes>33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Default Design</vt:lpstr>
      <vt:lpstr>Point of reference design template</vt:lpstr>
      <vt:lpstr>1_Default Design</vt:lpstr>
      <vt:lpstr>ATMOSPHERIC MOISTURE</vt:lpstr>
      <vt:lpstr>Atmospheric Moisture</vt:lpstr>
      <vt:lpstr>Distribution Of Water In EAS</vt:lpstr>
      <vt:lpstr>The Hydrologic Cycle</vt:lpstr>
      <vt:lpstr>The Hydrologic Cycle</vt:lpstr>
      <vt:lpstr>Slide 6</vt:lpstr>
      <vt:lpstr>Slide 7</vt:lpstr>
      <vt:lpstr>The Hydrologic Cycle</vt:lpstr>
      <vt:lpstr>Humidity</vt:lpstr>
      <vt:lpstr>Measures Of Humidity</vt:lpstr>
      <vt:lpstr>Absolute Humidity</vt:lpstr>
      <vt:lpstr>Specific Humidity</vt:lpstr>
      <vt:lpstr>Mixing Ratio</vt:lpstr>
      <vt:lpstr>Vapor Pressure</vt:lpstr>
      <vt:lpstr>Vapor Pressure</vt:lpstr>
      <vt:lpstr>Vapor Pressure</vt:lpstr>
      <vt:lpstr>Slide 17</vt:lpstr>
      <vt:lpstr>Saturation/Equilibrium</vt:lpstr>
      <vt:lpstr>Saturation/Equilibrium</vt:lpstr>
      <vt:lpstr>Saturation/Equilibrium</vt:lpstr>
      <vt:lpstr>Slide 21</vt:lpstr>
      <vt:lpstr>Saturation Vapor Pressure</vt:lpstr>
      <vt:lpstr>Relative Humidity</vt:lpstr>
      <vt:lpstr>Relative Humidity</vt:lpstr>
      <vt:lpstr>Relative Humidity</vt:lpstr>
      <vt:lpstr>Relative Humidity</vt:lpstr>
      <vt:lpstr>Relative Humidity</vt:lpstr>
      <vt:lpstr>Relative Humidity</vt:lpstr>
      <vt:lpstr>Dew Point Temperature</vt:lpstr>
      <vt:lpstr>Slide 30</vt:lpstr>
      <vt:lpstr>Slide 31</vt:lpstr>
      <vt:lpstr>Dew Point Temperature</vt:lpstr>
      <vt:lpstr>Dew Point Temperature</vt:lpstr>
    </vt:vector>
  </TitlesOfParts>
  <Company>Florida Atlantic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BAR</dc:title>
  <dc:creator>Preferred Customer</dc:creator>
  <cp:lastModifiedBy>Windows User</cp:lastModifiedBy>
  <cp:revision>183</cp:revision>
  <dcterms:created xsi:type="dcterms:W3CDTF">2001-08-21T14:56:49Z</dcterms:created>
  <dcterms:modified xsi:type="dcterms:W3CDTF">2011-07-04T04:18:57Z</dcterms:modified>
</cp:coreProperties>
</file>